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6"/>
  </p:notesMasterIdLst>
  <p:handoutMasterIdLst>
    <p:handoutMasterId r:id="rId47"/>
  </p:handoutMasterIdLst>
  <p:sldIdLst>
    <p:sldId id="256" r:id="rId2"/>
    <p:sldId id="452" r:id="rId3"/>
    <p:sldId id="479" r:id="rId4"/>
    <p:sldId id="483" r:id="rId5"/>
    <p:sldId id="485" r:id="rId6"/>
    <p:sldId id="257" r:id="rId7"/>
    <p:sldId id="267" r:id="rId8"/>
    <p:sldId id="268" r:id="rId9"/>
    <p:sldId id="270" r:id="rId10"/>
    <p:sldId id="295" r:id="rId11"/>
    <p:sldId id="453" r:id="rId12"/>
    <p:sldId id="486" r:id="rId13"/>
    <p:sldId id="455" r:id="rId14"/>
    <p:sldId id="477" r:id="rId15"/>
    <p:sldId id="472" r:id="rId16"/>
    <p:sldId id="473" r:id="rId17"/>
    <p:sldId id="474" r:id="rId18"/>
    <p:sldId id="475" r:id="rId19"/>
    <p:sldId id="476" r:id="rId20"/>
    <p:sldId id="478" r:id="rId21"/>
    <p:sldId id="480" r:id="rId22"/>
    <p:sldId id="481" r:id="rId23"/>
    <p:sldId id="484" r:id="rId24"/>
    <p:sldId id="482" r:id="rId25"/>
    <p:sldId id="443" r:id="rId26"/>
    <p:sldId id="293" r:id="rId27"/>
    <p:sldId id="460" r:id="rId28"/>
    <p:sldId id="466" r:id="rId29"/>
    <p:sldId id="444" r:id="rId30"/>
    <p:sldId id="445" r:id="rId31"/>
    <p:sldId id="449" r:id="rId32"/>
    <p:sldId id="467" r:id="rId33"/>
    <p:sldId id="468" r:id="rId34"/>
    <p:sldId id="469" r:id="rId35"/>
    <p:sldId id="470" r:id="rId36"/>
    <p:sldId id="264" r:id="rId37"/>
    <p:sldId id="446" r:id="rId38"/>
    <p:sldId id="447" r:id="rId39"/>
    <p:sldId id="462" r:id="rId40"/>
    <p:sldId id="471" r:id="rId41"/>
    <p:sldId id="457" r:id="rId42"/>
    <p:sldId id="458" r:id="rId43"/>
    <p:sldId id="456" r:id="rId44"/>
    <p:sldId id="459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660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3CE5C8-CA14-4F25-BB86-D5708A73C703}" type="datetimeFigureOut">
              <a:rPr lang="en-CA" smtClean="0"/>
              <a:t>2024-03-06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9E41AB-6AC3-413E-B95C-9D45D1DB1B2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2451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26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With more than a few variables, you can gain greater understanding with a multivariate juicer.</a:t>
            </a:r>
          </a:p>
          <a:p>
            <a:r>
              <a:rPr lang="en-CA" dirty="0"/>
              <a:t>I know this is SO cheesy! But I find this a nice analogy to explain what we do with low-D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54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We are used to looking at High-D data in projected 2D views -- scatterplots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721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512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269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53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To this end, I’ve developed a variety of R packages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473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 began this work on multivariate visualization from the thought that graphical methods were well developed for linear models for a single response variable</a:t>
            </a:r>
          </a:p>
          <a:p>
            <a:endParaRPr lang="en-CA" dirty="0"/>
          </a:p>
          <a:p>
            <a:r>
              <a:rPr lang="en-CA" dirty="0"/>
              <a:t>The extension to multivariate linear models is very direct mathematically: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Sums of squares -&gt; square matrices for fitted values and residuals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Standard F tests -&gt; tests based on eigenvalues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44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111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As an example, consider the now popular data on body measurements of Antarctic penguins classified by species.</a:t>
            </a:r>
          </a:p>
          <a:p>
            <a:r>
              <a:rPr lang="en-CA" dirty="0"/>
              <a:t>(The classic iris data seems to have been eclipsed b/c of Fisher’s association with the eugenics movement.)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282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The HE plot framework starts with data ellipses for the groups in a multivariate linear model</a:t>
            </a:r>
          </a:p>
          <a:p>
            <a:r>
              <a:rPr lang="en-CA" dirty="0"/>
              <a:t>An “HE plot” summarizes the evidence for differences among groups in a MANOVA design</a:t>
            </a:r>
          </a:p>
          <a:p>
            <a:r>
              <a:rPr lang="en-CA" dirty="0"/>
              <a:t>Equally, this can be cast as a discriminant analysis problem</a:t>
            </a:r>
          </a:p>
          <a:p>
            <a:r>
              <a:rPr lang="en-CA" dirty="0"/>
              <a:t>A simple description can be seen in an HE plot in canonical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99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How can we understand a MANOVA to test for differences among penguin species using various physical measurements?</a:t>
            </a:r>
          </a:p>
          <a:p>
            <a:endParaRPr lang="en-CA" dirty="0"/>
          </a:p>
          <a:p>
            <a:r>
              <a:rPr lang="en-CA" dirty="0"/>
              <a:t>Data ellipses show the bivariate scatter</a:t>
            </a:r>
          </a:p>
          <a:p>
            <a:endParaRPr lang="en-CA" dirty="0"/>
          </a:p>
          <a:p>
            <a:r>
              <a:rPr lang="en-CA" dirty="0"/>
              <a:t>The HE plot focuses on what matters in the MANOVA tests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84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There is beautiful geometry here.  Linear hypotheses correspond to conjugate ellipses of dimension = </a:t>
            </a:r>
            <a:r>
              <a:rPr lang="en-CA" dirty="0" err="1"/>
              <a:t>df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67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383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4DE8F-B1DC-4B22-83A0-745F0342F1A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892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30FFE-A3E4-44DB-91BF-8DD78BC6187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71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49321-86D5-4076-881B-CC626645E53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661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8782-44D7-4571-A422-7459FE37BE3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2698999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56FD3-8BFA-4CF9-9CFE-96E20EDEC8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768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199B2-B280-4D8C-B34F-A4B7C7C7C23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307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61785-547D-40AD-81B3-4A9D3723B49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33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19F87-1A1F-4A05-8DCB-CF31DCE704A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893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7E99-A15D-4CF6-9403-B89869396E2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82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35C01-3DED-4DC8-97AA-3F2F51376BA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600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20A2-218D-4AD6-9F54-9A5CC2621E4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86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63000-E3F7-47E9-9EAE-71F3ECC8539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77000"/>
            <a:ext cx="2895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730107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0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002060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002060"/>
        </a:buClr>
        <a:buSzPct val="11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002060"/>
        </a:buClr>
        <a:buSzPct val="110000"/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friendly.github.io/Vis-MLM-book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hyperlink" Target="https://github.com/friendly/friendly/blob/main/packages.md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9.wmf"/><Relationship Id="rId9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microsoft.com/office/2007/relationships/hdphoto" Target="../media/hdphoto1.wdp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friendly/penguin-biplot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84426"/>
            <a:ext cx="7772400" cy="1752599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Visualizing Multivariate Data &amp; Models with R</a:t>
            </a:r>
            <a:br>
              <a:rPr lang="en-US" dirty="0"/>
            </a:br>
            <a:r>
              <a:rPr lang="en-US" dirty="0"/>
              <a:t>A preview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QM Forum, Mar. 2024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https://friendly.github.io/Vis-MLM-book/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F0A03-5283-F56B-7131-4F7CCE79B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LM family &amp; friends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58334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Models, graphical methods &amp; opportunities</a:t>
            </a:r>
          </a:p>
        </p:txBody>
      </p:sp>
      <p:pic>
        <p:nvPicPr>
          <p:cNvPr id="9" name="Picture 3" descr="C:\Dropbox\Documents\Presentations\AARMS\fig\empt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337" y="4572000"/>
            <a:ext cx="2035158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7235825" cy="268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14400" y="4552037"/>
            <a:ext cx="2590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Tomorrow: Someone’s PhD thesis (better models)</a:t>
            </a:r>
          </a:p>
          <a:p>
            <a:endParaRPr lang="en-US" dirty="0"/>
          </a:p>
          <a:p>
            <a:r>
              <a:rPr lang="en-US" dirty="0"/>
              <a:t>Applications: big data, genomics, … beg for better graphical methods</a:t>
            </a:r>
          </a:p>
        </p:txBody>
      </p:sp>
    </p:spTree>
    <p:extLst>
      <p:ext uri="{BB962C8B-B14F-4D97-AF65-F5344CB8AC3E}">
        <p14:creationId xmlns:p14="http://schemas.microsoft.com/office/powerpoint/2010/main" val="2267328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BDEEF-9245-46FC-9F92-8EDA3EE15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Software:          packages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73D82E-4480-44E0-99CF-E68156D9F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Categorical data</a:t>
            </a:r>
          </a:p>
          <a:p>
            <a:pPr lvl="1"/>
            <a:r>
              <a:rPr lang="en-US" sz="2000" dirty="0" err="1"/>
              <a:t>vcd</a:t>
            </a:r>
            <a:r>
              <a:rPr lang="en-US" sz="2000" dirty="0"/>
              <a:t> &amp; </a:t>
            </a:r>
            <a:r>
              <a:rPr lang="en-US" sz="2000" dirty="0" err="1"/>
              <a:t>vcdExtra</a:t>
            </a:r>
            <a:endParaRPr lang="en-US" sz="2000" dirty="0"/>
          </a:p>
          <a:p>
            <a:pPr lvl="1"/>
            <a:r>
              <a:rPr lang="en-US" sz="2000" dirty="0" err="1"/>
              <a:t>nestedLogit</a:t>
            </a:r>
            <a:r>
              <a:rPr lang="en-US" sz="2000" dirty="0"/>
              <a:t>: nested dichotomies</a:t>
            </a:r>
          </a:p>
          <a:p>
            <a:r>
              <a:rPr lang="en-US" dirty="0"/>
              <a:t>Linear &amp; multivariate models</a:t>
            </a:r>
          </a:p>
          <a:p>
            <a:pPr lvl="1"/>
            <a:r>
              <a:rPr lang="en-US" sz="2000" dirty="0" err="1"/>
              <a:t>heplots</a:t>
            </a:r>
            <a:r>
              <a:rPr lang="en-US" sz="2000" dirty="0"/>
              <a:t>: HE plots &amp; related methods </a:t>
            </a:r>
          </a:p>
          <a:p>
            <a:pPr lvl="1"/>
            <a:r>
              <a:rPr lang="en-US" sz="2000" dirty="0" err="1"/>
              <a:t>candisc</a:t>
            </a:r>
            <a:r>
              <a:rPr lang="en-US" sz="2000" dirty="0"/>
              <a:t>: Analyze/view MLMs in low-D space</a:t>
            </a:r>
          </a:p>
          <a:p>
            <a:pPr lvl="1"/>
            <a:r>
              <a:rPr lang="en-US" sz="2000" dirty="0"/>
              <a:t>mvinfluence: Multivariate influence</a:t>
            </a:r>
          </a:p>
          <a:p>
            <a:pPr lvl="1"/>
            <a:r>
              <a:rPr lang="en-US" sz="2000" dirty="0" err="1"/>
              <a:t>ggbiplot</a:t>
            </a:r>
            <a:r>
              <a:rPr lang="en-US" sz="2000" dirty="0"/>
              <a:t>: ggplot2 biplots for PCA &amp; LDA</a:t>
            </a:r>
          </a:p>
          <a:p>
            <a:pPr lvl="1"/>
            <a:r>
              <a:rPr lang="en-US" sz="2000" dirty="0" err="1"/>
              <a:t>VisCollin</a:t>
            </a:r>
            <a:r>
              <a:rPr lang="en-US" sz="2000" dirty="0"/>
              <a:t>: Visualizing collinearity diagnostics</a:t>
            </a:r>
          </a:p>
          <a:p>
            <a:pPr lvl="1"/>
            <a:r>
              <a:rPr lang="en-US" sz="2000" dirty="0" err="1"/>
              <a:t>genridge</a:t>
            </a:r>
            <a:r>
              <a:rPr lang="en-US" sz="2000" dirty="0"/>
              <a:t>: Generalized ridge trace plots</a:t>
            </a:r>
          </a:p>
          <a:p>
            <a:pPr lvl="1"/>
            <a:r>
              <a:rPr lang="en-US" sz="2000" dirty="0" err="1"/>
              <a:t>gellipsoid</a:t>
            </a:r>
            <a:r>
              <a:rPr lang="en-US" sz="2000" dirty="0"/>
              <a:t>: Generalized ellipsoids</a:t>
            </a:r>
          </a:p>
          <a:p>
            <a:pPr lvl="1"/>
            <a:r>
              <a:rPr lang="en-US" sz="2000" dirty="0" err="1"/>
              <a:t>matlib</a:t>
            </a:r>
            <a:r>
              <a:rPr lang="en-US" sz="2000" dirty="0"/>
              <a:t>: Matrix linear algebra, 2D &amp; 3D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4A93F5-526A-4E4E-BFF1-5E184A1CF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F3845518-163A-4CB0-A0BD-29F735130B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137" y="1182344"/>
            <a:ext cx="1026263" cy="118872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8101315-3D8A-F3E4-2AB6-F1480EC5C17E}"/>
              </a:ext>
            </a:extLst>
          </p:cNvPr>
          <p:cNvGrpSpPr/>
          <p:nvPr/>
        </p:nvGrpSpPr>
        <p:grpSpPr>
          <a:xfrm>
            <a:off x="6227285" y="2562048"/>
            <a:ext cx="2134496" cy="2125297"/>
            <a:chOff x="6227285" y="2562048"/>
            <a:chExt cx="2134496" cy="212529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7A4386D-910A-4E43-BD83-4BC39F07B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1361" y="2562048"/>
              <a:ext cx="1050420" cy="1188720"/>
            </a:xfrm>
            <a:prstGeom prst="rect">
              <a:avLst/>
            </a:prstGeom>
          </p:spPr>
        </p:pic>
        <p:pic>
          <p:nvPicPr>
            <p:cNvPr id="7" name="Picture 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5AFA100F-F960-444F-898A-D0A7FECBC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7285" y="2581642"/>
              <a:ext cx="1024128" cy="1188720"/>
            </a:xfrm>
            <a:prstGeom prst="rect">
              <a:avLst/>
            </a:prstGeom>
          </p:spPr>
        </p:pic>
        <p:pic>
          <p:nvPicPr>
            <p:cNvPr id="14" name="Picture 13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D03B3ACD-D1E4-1A98-F70F-743622C60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5765" y="3499345"/>
              <a:ext cx="1024012" cy="1188000"/>
            </a:xfrm>
            <a:prstGeom prst="rect">
              <a:avLst/>
            </a:prstGeom>
          </p:spPr>
        </p:pic>
      </p:grpSp>
      <p:pic>
        <p:nvPicPr>
          <p:cNvPr id="13" name="Picture 12" descr="A hexagon with colorful circles and dots&#10;&#10;Description automatically generated">
            <a:extLst>
              <a:ext uri="{FF2B5EF4-FFF2-40B4-BE49-F238E27FC236}">
                <a16:creationId xmlns:a16="http://schemas.microsoft.com/office/drawing/2014/main" id="{201A46D2-7A39-64F2-A8D2-22CBA665876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977" y="4433142"/>
            <a:ext cx="1021765" cy="1188720"/>
          </a:xfrm>
          <a:prstGeom prst="rect">
            <a:avLst/>
          </a:prstGeom>
        </p:spPr>
      </p:pic>
      <p:pic>
        <p:nvPicPr>
          <p:cNvPr id="18" name="Picture 17" descr="A hexagon with a diagram of different colored circles&#10;&#10;Description automatically generated">
            <a:extLst>
              <a:ext uri="{FF2B5EF4-FFF2-40B4-BE49-F238E27FC236}">
                <a16:creationId xmlns:a16="http://schemas.microsoft.com/office/drawing/2014/main" id="{57E9ED93-AAD4-6DB9-2356-2252682B08D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800" y="4433142"/>
            <a:ext cx="1030449" cy="1188720"/>
          </a:xfrm>
          <a:prstGeom prst="rect">
            <a:avLst/>
          </a:prstGeom>
        </p:spPr>
      </p:pic>
      <p:pic>
        <p:nvPicPr>
          <p:cNvPr id="22" name="Picture 21" descr="A logo with a hexagon and a heart&#10;&#10;Description automatically generated">
            <a:extLst>
              <a:ext uri="{FF2B5EF4-FFF2-40B4-BE49-F238E27FC236}">
                <a16:creationId xmlns:a16="http://schemas.microsoft.com/office/drawing/2014/main" id="{B474240F-E5C0-86A8-44A3-1B994089C5A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269" y="1182344"/>
            <a:ext cx="1039708" cy="1188720"/>
          </a:xfrm>
          <a:prstGeom prst="rect">
            <a:avLst/>
          </a:prstGeom>
        </p:spPr>
      </p:pic>
      <p:pic>
        <p:nvPicPr>
          <p:cNvPr id="26" name="Picture 25" descr="A hexagon with a blue letter r and a black and white hexagon&#10;&#10;Description automatically generated">
            <a:extLst>
              <a:ext uri="{FF2B5EF4-FFF2-40B4-BE49-F238E27FC236}">
                <a16:creationId xmlns:a16="http://schemas.microsoft.com/office/drawing/2014/main" id="{D75D1AC0-48DA-F427-6E50-E06272EDA91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83852"/>
            <a:ext cx="633351" cy="715962"/>
          </a:xfrm>
          <a:prstGeom prst="rect">
            <a:avLst/>
          </a:prstGeom>
        </p:spPr>
      </p:pic>
      <p:pic>
        <p:nvPicPr>
          <p:cNvPr id="30" name="Picture 29" descr="A hexagon with a blue and white design&#10;&#10;Description automatically generated">
            <a:extLst>
              <a:ext uri="{FF2B5EF4-FFF2-40B4-BE49-F238E27FC236}">
                <a16:creationId xmlns:a16="http://schemas.microsoft.com/office/drawing/2014/main" id="{D5728C20-08A0-8F5E-C908-BA6959BEF8F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356" y="5382091"/>
            <a:ext cx="1030224" cy="1188720"/>
          </a:xfrm>
          <a:prstGeom prst="rect">
            <a:avLst/>
          </a:prstGeom>
        </p:spPr>
      </p:pic>
      <p:pic>
        <p:nvPicPr>
          <p:cNvPr id="32" name="Picture 31" descr="A hexagon with a diagram&#10;&#10;Description automatically generated">
            <a:extLst>
              <a:ext uri="{FF2B5EF4-FFF2-40B4-BE49-F238E27FC236}">
                <a16:creationId xmlns:a16="http://schemas.microsoft.com/office/drawing/2014/main" id="{4D327929-24EA-E3F6-9AC8-C103A498400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606" y="5380320"/>
            <a:ext cx="1021768" cy="1188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3112F1-7B6C-4D1C-2E12-17223B11508E}"/>
              </a:ext>
            </a:extLst>
          </p:cNvPr>
          <p:cNvSpPr txBox="1"/>
          <p:nvPr/>
        </p:nvSpPr>
        <p:spPr>
          <a:xfrm>
            <a:off x="609600" y="6096000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See: </a:t>
            </a:r>
            <a:r>
              <a:rPr lang="en-CA" sz="1400" dirty="0">
                <a:hlinkClick r:id="rId13"/>
              </a:rPr>
              <a:t>https://github.com/friendly/friendly/blob/main/packages.md</a:t>
            </a:r>
            <a:r>
              <a:rPr lang="en-CA" sz="1400" dirty="0"/>
              <a:t> </a:t>
            </a:r>
          </a:p>
        </p:txBody>
      </p:sp>
      <p:pic>
        <p:nvPicPr>
          <p:cNvPr id="15" name="Picture 14" descr="A hexagon with arrows pointing to different colors&#10;&#10;Description automatically generated">
            <a:extLst>
              <a:ext uri="{FF2B5EF4-FFF2-40B4-BE49-F238E27FC236}">
                <a16:creationId xmlns:a16="http://schemas.microsoft.com/office/drawing/2014/main" id="{6C12D648-1291-DAE5-5FA4-4E8412BC8DA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355" y="3497595"/>
            <a:ext cx="1027538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1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C0066-0536-CDD4-779A-F69DD99F3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Plots for data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861415-03B2-8D9D-1F0D-2B02AA47C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CA" sz="2800" b="1" dirty="0"/>
              <a:t>data </a:t>
            </a:r>
            <a:r>
              <a:rPr lang="en-CA" sz="2800" dirty="0"/>
              <a:t>plots: display raw data, with annotations to aid interpretation (regression lines, smooths, data ellipses)</a:t>
            </a:r>
          </a:p>
          <a:p>
            <a:r>
              <a:rPr lang="en-CA" sz="2800" b="1" dirty="0"/>
              <a:t>reconnaissance </a:t>
            </a:r>
            <a:r>
              <a:rPr lang="en-CA" sz="2800" dirty="0"/>
              <a:t>plots: bird’s-eye overview for high-D multivariate data</a:t>
            </a:r>
          </a:p>
          <a:p>
            <a:pPr lvl="1"/>
            <a:r>
              <a:rPr lang="en-CA" sz="2400" dirty="0"/>
              <a:t>scatterplot matrices, </a:t>
            </a:r>
            <a:r>
              <a:rPr lang="en-CA" sz="2400" dirty="0" err="1"/>
              <a:t>corrgrams</a:t>
            </a:r>
            <a:r>
              <a:rPr lang="en-CA" sz="2400" dirty="0"/>
              <a:t>, parallel coord plots</a:t>
            </a:r>
          </a:p>
          <a:p>
            <a:pPr lvl="1"/>
            <a:r>
              <a:rPr lang="en-CA" sz="2400" dirty="0"/>
              <a:t>visual thinning: favor summaries over data points</a:t>
            </a:r>
          </a:p>
          <a:p>
            <a:r>
              <a:rPr lang="en-CA" sz="2800" b="1" dirty="0"/>
              <a:t>dimension reduction </a:t>
            </a:r>
            <a:r>
              <a:rPr lang="en-CA" sz="2800" dirty="0"/>
              <a:t>plots: plot in low-D space</a:t>
            </a:r>
          </a:p>
          <a:p>
            <a:pPr lvl="1"/>
            <a:r>
              <a:rPr lang="en-CA" sz="2400" dirty="0"/>
              <a:t>PCA, biplots</a:t>
            </a:r>
          </a:p>
          <a:p>
            <a:pPr lvl="1"/>
            <a:r>
              <a:rPr lang="en-CA" sz="2400" dirty="0"/>
              <a:t>Canonical correlation, LDA</a:t>
            </a:r>
          </a:p>
          <a:p>
            <a:r>
              <a:rPr lang="en-CA" sz="2800" b="1" dirty="0"/>
              <a:t>model</a:t>
            </a:r>
            <a:r>
              <a:rPr lang="en-CA" sz="2800" dirty="0"/>
              <a:t> plots: plot results of a fitted model</a:t>
            </a:r>
          </a:p>
          <a:p>
            <a:pPr lvl="1"/>
            <a:r>
              <a:rPr lang="en-CA" sz="2400" dirty="0"/>
              <a:t>coefficient plots</a:t>
            </a:r>
          </a:p>
          <a:p>
            <a:pPr lvl="1"/>
            <a:r>
              <a:rPr lang="en-CA" sz="2400" dirty="0"/>
              <a:t>marginal effect plots, added variable plots, …</a:t>
            </a:r>
          </a:p>
          <a:p>
            <a:r>
              <a:rPr lang="en-CA" sz="2800" b="1" dirty="0"/>
              <a:t>diagnostic</a:t>
            </a:r>
            <a:r>
              <a:rPr lang="en-CA" sz="2800" dirty="0"/>
              <a:t> plots: show deviations from assumptions</a:t>
            </a:r>
          </a:p>
          <a:p>
            <a:pPr lvl="1"/>
            <a:r>
              <a:rPr lang="en-CA" sz="2400" dirty="0"/>
              <a:t>residual plots, influence plots</a:t>
            </a:r>
          </a:p>
          <a:p>
            <a:pPr lvl="1"/>
            <a:r>
              <a:rPr lang="en-CA" sz="2400" dirty="0"/>
              <a:t>homogeneity of variance plots, …</a:t>
            </a:r>
          </a:p>
          <a:p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FF7D8C-0C17-E617-F6CE-D2F01D19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4CF3-46EC-480E-3843-56E2D5A01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Penguins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65C7C-0FE8-1529-BA24-61F685220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A group of penguins standing in a row&#10;&#10;Description automatically generated">
            <a:extLst>
              <a:ext uri="{FF2B5EF4-FFF2-40B4-BE49-F238E27FC236}">
                <a16:creationId xmlns:a16="http://schemas.microsoft.com/office/drawing/2014/main" id="{AB3EC107-3E2B-3821-B186-5F4A73C19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002280"/>
            <a:ext cx="4267200" cy="2560320"/>
          </a:xfrm>
          <a:prstGeom prst="rect">
            <a:avLst/>
          </a:prstGeom>
        </p:spPr>
      </p:pic>
      <p:pic>
        <p:nvPicPr>
          <p:cNvPr id="8" name="Picture 7" descr="A bird with a beak and a pointy nose&#10;&#10;Description automatically generated with medium confidence">
            <a:extLst>
              <a:ext uri="{FF2B5EF4-FFF2-40B4-BE49-F238E27FC236}">
                <a16:creationId xmlns:a16="http://schemas.microsoft.com/office/drawing/2014/main" id="{9A763808-9751-268C-6F48-E4CCFB7A3D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599" y="3048001"/>
            <a:ext cx="3788194" cy="24383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10FD1D-0DF7-5A08-16F9-A3CFD1FCBC3F}"/>
              </a:ext>
            </a:extLst>
          </p:cNvPr>
          <p:cNvSpPr txBox="1"/>
          <p:nvPr/>
        </p:nvSpPr>
        <p:spPr>
          <a:xfrm>
            <a:off x="457200" y="1143000"/>
            <a:ext cx="82296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Data on penguin species observed in the Palmer Archipelago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Species: </a:t>
            </a:r>
            <a:r>
              <a:rPr lang="en-CA" sz="1600" dirty="0" err="1"/>
              <a:t>Adélie</a:t>
            </a:r>
            <a:r>
              <a:rPr lang="en-CA" sz="1600" dirty="0"/>
              <a:t>, Chinstrap &amp; Gentoo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Islands: Biscoe, Dream &amp; Torgersen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Years: 2007, 2008, 2009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Sex: Male, Female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Four measures:  Bill length,  Bill depth,  Flipper length, Body mass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8EE8DA-4DFA-19F0-21C5-9E1AF894D970}"/>
              </a:ext>
            </a:extLst>
          </p:cNvPr>
          <p:cNvSpPr txBox="1"/>
          <p:nvPr/>
        </p:nvSpPr>
        <p:spPr>
          <a:xfrm>
            <a:off x="457200" y="58674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Purpose: examine </a:t>
            </a:r>
            <a:r>
              <a:rPr lang="en-CA" dirty="0" err="1"/>
              <a:t>diff</a:t>
            </a:r>
            <a:r>
              <a:rPr lang="en-CA" baseline="30000" dirty="0" err="1"/>
              <a:t>ces</a:t>
            </a:r>
            <a:r>
              <a:rPr lang="en-CA" dirty="0"/>
              <a:t> in size, appearance in relation to foraging &amp; habitat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3124C5-A867-F076-F223-30F85B8AD80A}"/>
              </a:ext>
            </a:extLst>
          </p:cNvPr>
          <p:cNvCxnSpPr/>
          <p:nvPr/>
        </p:nvCxnSpPr>
        <p:spPr>
          <a:xfrm>
            <a:off x="4343400" y="4267200"/>
            <a:ext cx="228600" cy="762000"/>
          </a:xfrm>
          <a:prstGeom prst="straightConnector1">
            <a:avLst/>
          </a:prstGeom>
          <a:ln w="22225">
            <a:solidFill>
              <a:srgbClr val="FF0000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5AC46FB3-46D5-28CD-53E0-464B68904A4A}"/>
              </a:ext>
            </a:extLst>
          </p:cNvPr>
          <p:cNvSpPr/>
          <p:nvPr/>
        </p:nvSpPr>
        <p:spPr>
          <a:xfrm rot="788081">
            <a:off x="2365980" y="3954330"/>
            <a:ext cx="685271" cy="1295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0C919E-1286-85FE-02C8-CE16841CC2AC}"/>
              </a:ext>
            </a:extLst>
          </p:cNvPr>
          <p:cNvSpPr txBox="1"/>
          <p:nvPr/>
        </p:nvSpPr>
        <p:spPr>
          <a:xfrm>
            <a:off x="2327615" y="4212135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Body mass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56E78C-6927-92E3-3153-9A83A9BA5BA6}"/>
              </a:ext>
            </a:extLst>
          </p:cNvPr>
          <p:cNvSpPr txBox="1"/>
          <p:nvPr/>
        </p:nvSpPr>
        <p:spPr>
          <a:xfrm rot="4387397">
            <a:off x="3793414" y="4637663"/>
            <a:ext cx="1750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Flipper length</a:t>
            </a:r>
          </a:p>
        </p:txBody>
      </p:sp>
    </p:spTree>
    <p:extLst>
      <p:ext uri="{BB962C8B-B14F-4D97-AF65-F5344CB8AC3E}">
        <p14:creationId xmlns:p14="http://schemas.microsoft.com/office/powerpoint/2010/main" val="1133665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D6422-DD25-3C5C-3628-AFA62D388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Plots for multivariate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29E54-4524-BF3D-A113-F6992D03D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Annotated scatterplots</a:t>
            </a:r>
          </a:p>
          <a:p>
            <a:r>
              <a:rPr lang="en-CA" dirty="0"/>
              <a:t>Scatterplot matrices</a:t>
            </a:r>
          </a:p>
          <a:p>
            <a:r>
              <a:rPr lang="en-CA" dirty="0"/>
              <a:t>Generalized pairs plots</a:t>
            </a:r>
          </a:p>
          <a:p>
            <a:r>
              <a:rPr lang="en-CA" dirty="0"/>
              <a:t>Parallel coordinate plots</a:t>
            </a:r>
          </a:p>
          <a:p>
            <a:r>
              <a:rPr lang="en-CA" dirty="0"/>
              <a:t>Dynamic tours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C48FB2-E27E-EB88-7541-C176E6903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192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AF8D5-6EFA-956A-14D3-0295FBC4D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Annotated scatterplots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EBA982-6854-D9F4-AE2E-C2C19006A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graph showing different colored circles&#10;&#10;Description automatically generated">
            <a:extLst>
              <a:ext uri="{FF2B5EF4-FFF2-40B4-BE49-F238E27FC236}">
                <a16:creationId xmlns:a16="http://schemas.microsoft.com/office/drawing/2014/main" id="{FAD839C4-B1C9-E290-6B04-B9BA975300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149466"/>
            <a:ext cx="6400813" cy="4572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554349-8E95-FC65-20F8-BB2795FCDE16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Basic scatterplots are most useful when supplemented by annotations to show patterns, trends and exceptions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Data ellipses, linear &amp; loess smooths</a:t>
            </a:r>
          </a:p>
        </p:txBody>
      </p:sp>
    </p:spTree>
    <p:extLst>
      <p:ext uri="{BB962C8B-B14F-4D97-AF65-F5344CB8AC3E}">
        <p14:creationId xmlns:p14="http://schemas.microsoft.com/office/powerpoint/2010/main" val="1672717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s and sizes&#10;&#10;Description automatically generated">
            <a:extLst>
              <a:ext uri="{FF2B5EF4-FFF2-40B4-BE49-F238E27FC236}">
                <a16:creationId xmlns:a16="http://schemas.microsoft.com/office/drawing/2014/main" id="{DC4BE45A-D3B8-CCFD-F81D-247ED2B209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3600"/>
            <a:ext cx="9144000" cy="457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2CFDC7-3F9B-45B8-2FFA-A524B0382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Non-parametric contours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009155-0F6E-16C6-DE09-F200EDA67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F4DE30-904E-BCFC-764C-0BDB18DD8339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Non-parametric contours can reveal more features</a:t>
            </a:r>
          </a:p>
          <a:p>
            <a:r>
              <a:rPr lang="en-CA" dirty="0"/>
              <a:t>Bimodality? Outliers?</a:t>
            </a:r>
          </a:p>
        </p:txBody>
      </p:sp>
    </p:spTree>
    <p:extLst>
      <p:ext uri="{BB962C8B-B14F-4D97-AF65-F5344CB8AC3E}">
        <p14:creationId xmlns:p14="http://schemas.microsoft.com/office/powerpoint/2010/main" val="3108607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824A0-49E8-842F-F479-DB2084244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Reconnaisance</a:t>
            </a:r>
            <a:r>
              <a:rPr lang="en-CA" dirty="0"/>
              <a:t>: scatterplot matrices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45685C-FCF5-13FE-5C5D-975B3822D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chart of graphs and diagrams&#10;&#10;Description automatically generated with medium confidence">
            <a:extLst>
              <a:ext uri="{FF2B5EF4-FFF2-40B4-BE49-F238E27FC236}">
                <a16:creationId xmlns:a16="http://schemas.microsoft.com/office/drawing/2014/main" id="{9D2B2982-EE51-EC0E-3FCD-911F1D9245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73" y="1447794"/>
            <a:ext cx="5334006" cy="53340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247F9F-14A2-787E-0CAF-ACF750EBDBA5}"/>
              </a:ext>
            </a:extLst>
          </p:cNvPr>
          <p:cNvSpPr txBox="1"/>
          <p:nvPr/>
        </p:nvSpPr>
        <p:spPr>
          <a:xfrm>
            <a:off x="5784279" y="1676400"/>
            <a:ext cx="29787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Using car::</a:t>
            </a:r>
            <a:r>
              <a:rPr lang="en-CA" dirty="0" err="1"/>
              <a:t>scatterplotMatrix</a:t>
            </a:r>
            <a:r>
              <a:rPr lang="en-CA" dirty="0"/>
              <a:t>() here, but:</a:t>
            </a:r>
          </a:p>
          <a:p>
            <a:r>
              <a:rPr lang="en-CA" dirty="0"/>
              <a:t>- points, loess</a:t>
            </a:r>
          </a:p>
          <a:p>
            <a:r>
              <a:rPr lang="en-CA" dirty="0"/>
              <a:t>+ regression lines</a:t>
            </a:r>
          </a:p>
          <a:p>
            <a:r>
              <a:rPr lang="en-CA" dirty="0"/>
              <a:t>+ data ellipses </a:t>
            </a:r>
          </a:p>
          <a:p>
            <a:endParaRPr lang="en-CA" dirty="0"/>
          </a:p>
          <a:p>
            <a:r>
              <a:rPr lang="en-CA" dirty="0"/>
              <a:t>Can see: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Reg lines have mostly similar slopes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/>
              <a:t>Diff</a:t>
            </a:r>
            <a:r>
              <a:rPr lang="en-CA" baseline="30000" dirty="0" err="1"/>
              <a:t>ces</a:t>
            </a:r>
            <a:r>
              <a:rPr lang="en-CA" dirty="0"/>
              <a:t> in means shown in </a:t>
            </a:r>
            <a:r>
              <a:rPr lang="en-CA" dirty="0" err="1"/>
              <a:t>diag</a:t>
            </a:r>
            <a:r>
              <a:rPr lang="en-CA" dirty="0"/>
              <a:t> panels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D3F339-42EF-F969-22C1-9AE239B06299}"/>
              </a:ext>
            </a:extLst>
          </p:cNvPr>
          <p:cNvSpPr txBox="1"/>
          <p:nvPr/>
        </p:nvSpPr>
        <p:spPr>
          <a:xfrm>
            <a:off x="450273" y="1143000"/>
            <a:ext cx="8243454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For a graphic overview, it helps to thin details and emphasize visual summaries</a:t>
            </a:r>
          </a:p>
        </p:txBody>
      </p:sp>
    </p:spTree>
    <p:extLst>
      <p:ext uri="{BB962C8B-B14F-4D97-AF65-F5344CB8AC3E}">
        <p14:creationId xmlns:p14="http://schemas.microsoft.com/office/powerpoint/2010/main" val="4205872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297F9-3D01-77AA-DDAF-5BA9BA110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Generalized pairs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A75160-47B0-263A-36CD-DA58961C4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E30BB03D-C366-7816-C6BB-2136278207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9475"/>
            <a:ext cx="5112000" cy="511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03BC75-BD48-2E39-70DA-35BE621CAF2C}"/>
              </a:ext>
            </a:extLst>
          </p:cNvPr>
          <p:cNvSpPr txBox="1"/>
          <p:nvPr/>
        </p:nvSpPr>
        <p:spPr>
          <a:xfrm>
            <a:off x="457200" y="11778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GGally</a:t>
            </a:r>
            <a:r>
              <a:rPr lang="en-CA" dirty="0"/>
              <a:t>::</a:t>
            </a:r>
            <a:r>
              <a:rPr lang="en-CA" dirty="0" err="1"/>
              <a:t>ggpairs</a:t>
            </a:r>
            <a:r>
              <a:rPr lang="en-CA" dirty="0"/>
              <a:t>() allows to view mixtures of Quantitative &amp; Categorical variables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A9022C-D948-F220-BFFF-AF24DC972166}"/>
              </a:ext>
            </a:extLst>
          </p:cNvPr>
          <p:cNvSpPr txBox="1"/>
          <p:nvPr/>
        </p:nvSpPr>
        <p:spPr>
          <a:xfrm>
            <a:off x="5715000" y="1893762"/>
            <a:ext cx="297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QQ: scat plots, densities, …</a:t>
            </a:r>
          </a:p>
          <a:p>
            <a:r>
              <a:rPr lang="en-CA" dirty="0"/>
              <a:t>QC: boxplots, histograms, …</a:t>
            </a:r>
          </a:p>
          <a:p>
            <a:r>
              <a:rPr lang="en-CA" dirty="0"/>
              <a:t>CC: mosaic plots, 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FEAEFD-B59F-835E-F409-07825AC330DC}"/>
              </a:ext>
            </a:extLst>
          </p:cNvPr>
          <p:cNvSpPr/>
          <p:nvPr/>
        </p:nvSpPr>
        <p:spPr>
          <a:xfrm>
            <a:off x="762000" y="1609475"/>
            <a:ext cx="2590800" cy="2733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A5240A-E997-9740-1734-4464CED8EBB0}"/>
              </a:ext>
            </a:extLst>
          </p:cNvPr>
          <p:cNvSpPr/>
          <p:nvPr/>
        </p:nvSpPr>
        <p:spPr>
          <a:xfrm>
            <a:off x="3352800" y="1609475"/>
            <a:ext cx="2216400" cy="2733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84927F-02AF-0108-9760-42BE16F3546D}"/>
              </a:ext>
            </a:extLst>
          </p:cNvPr>
          <p:cNvSpPr/>
          <p:nvPr/>
        </p:nvSpPr>
        <p:spPr>
          <a:xfrm>
            <a:off x="762000" y="4343400"/>
            <a:ext cx="2590800" cy="22399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346D0D-F241-FC38-1125-F99F2A1AE790}"/>
              </a:ext>
            </a:extLst>
          </p:cNvPr>
          <p:cNvSpPr/>
          <p:nvPr/>
        </p:nvSpPr>
        <p:spPr>
          <a:xfrm>
            <a:off x="3352800" y="4343400"/>
            <a:ext cx="2216400" cy="22399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FB567-BF4E-F552-E5A1-4A416D07C5F5}"/>
              </a:ext>
            </a:extLst>
          </p:cNvPr>
          <p:cNvSpPr txBox="1"/>
          <p:nvPr/>
        </p:nvSpPr>
        <p:spPr>
          <a:xfrm>
            <a:off x="5867400" y="44196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Sometimes we find something unexpected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09F013B-54B4-FCD0-F83E-8A4E3A7D4FD6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4572000" y="4724400"/>
            <a:ext cx="1295400" cy="18366"/>
          </a:xfrm>
          <a:prstGeom prst="straightConnector1">
            <a:avLst/>
          </a:prstGeom>
          <a:ln w="2222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69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46695-F16A-7615-CBE6-B0E75C917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Parallel coordinates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737D86-E44D-8F28-7E1E-BF6D2F2F5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65C7F0-C1F4-75A7-8381-64F84ED12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18" y="1686181"/>
            <a:ext cx="6200000" cy="4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82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76035C-F8DE-9F91-FECE-AF60B5F0D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C79A1D-A642-3E5C-6BCE-133820E6E868}"/>
              </a:ext>
            </a:extLst>
          </p:cNvPr>
          <p:cNvSpPr txBox="1"/>
          <p:nvPr/>
        </p:nvSpPr>
        <p:spPr>
          <a:xfrm>
            <a:off x="4876800" y="609600"/>
            <a:ext cx="3962400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/>
          </a:p>
          <a:p>
            <a:r>
              <a:rPr lang="en-CA" sz="2000" dirty="0"/>
              <a:t>Goal: Extend the familiar graphical methods for univariate linear models to the MLM (MANOVA, MMRA, CDA, …)</a:t>
            </a:r>
          </a:p>
          <a:p>
            <a:endParaRPr lang="en-CA" dirty="0"/>
          </a:p>
          <a:p>
            <a:r>
              <a:rPr lang="en-CA" dirty="0"/>
              <a:t>Topics: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Data plots, model plots, diagnostic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Data ellipses, confidence ellipses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PCA, biplots (the multivariate juicer)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y</a:t>
            </a:r>
            <a:r>
              <a:rPr lang="en-CA" dirty="0"/>
              <a:t> ~ </a:t>
            </a:r>
            <a:r>
              <a:rPr lang="en-CA" b="1" dirty="0"/>
              <a:t>X</a:t>
            </a:r>
            <a:r>
              <a:rPr lang="en-CA" dirty="0"/>
              <a:t> β </a:t>
            </a:r>
            <a:r>
              <a:rPr lang="en-CA" dirty="0">
                <a:sym typeface="Symbol" panose="05050102010706020507" pitchFamily="18" charset="2"/>
              </a:rPr>
              <a:t> </a:t>
            </a:r>
            <a:r>
              <a:rPr lang="en-CA" b="1" dirty="0">
                <a:sym typeface="Symbol" panose="05050102010706020507" pitchFamily="18" charset="2"/>
              </a:rPr>
              <a:t>Y </a:t>
            </a:r>
            <a:r>
              <a:rPr lang="en-CA" dirty="0">
                <a:sym typeface="Symbol" panose="05050102010706020507" pitchFamily="18" charset="2"/>
              </a:rPr>
              <a:t>~ </a:t>
            </a:r>
            <a:r>
              <a:rPr lang="en-CA" b="1" dirty="0">
                <a:sym typeface="Symbol" panose="05050102010706020507" pitchFamily="18" charset="2"/>
              </a:rPr>
              <a:t>X B </a:t>
            </a:r>
            <a:r>
              <a:rPr lang="en-CA" dirty="0">
                <a:sym typeface="Symbol" panose="05050102010706020507" pitchFamily="18" charset="2"/>
              </a:rPr>
              <a:t>(</a:t>
            </a:r>
            <a:r>
              <a:rPr lang="en-CA" dirty="0" err="1">
                <a:sym typeface="Symbol" panose="05050102010706020507" pitchFamily="18" charset="2"/>
              </a:rPr>
              <a:t>AnovaMANOVA</a:t>
            </a:r>
            <a:r>
              <a:rPr lang="en-CA" dirty="0">
                <a:sym typeface="Symbol" panose="05050102010706020507" pitchFamily="18" charset="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ym typeface="Symbol" panose="05050102010706020507" pitchFamily="18" charset="2"/>
              </a:rPr>
              <a:t>Hypothesis-Error (HE)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ym typeface="Symbol" panose="05050102010706020507" pitchFamily="18" charset="2"/>
              </a:rPr>
              <a:t>Canonical discriminant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ym typeface="Symbol" panose="05050102010706020507" pitchFamily="18" charset="2"/>
              </a:rPr>
              <a:t>…</a:t>
            </a:r>
            <a:endParaRPr lang="en-CA" dirty="0"/>
          </a:p>
          <a:p>
            <a:endParaRPr lang="en-CA" dirty="0"/>
          </a:p>
        </p:txBody>
      </p:sp>
      <p:pic>
        <p:nvPicPr>
          <p:cNvPr id="4" name="Picture 3" descr="A close-up of a book cover&#10;&#10;Description automatically generated">
            <a:extLst>
              <a:ext uri="{FF2B5EF4-FFF2-40B4-BE49-F238E27FC236}">
                <a16:creationId xmlns:a16="http://schemas.microsoft.com/office/drawing/2014/main" id="{31223C49-0ED3-B443-5177-5BEF90CDB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33400"/>
            <a:ext cx="432057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88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46F2C-8125-059B-D08C-36C6C69EF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Animated tours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E0B284-E892-BF88-CC10-F29EA27A9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800" dirty="0"/>
              <a:t>How can we usefully explore High-D data space to uncover interesting structure?</a:t>
            </a:r>
          </a:p>
          <a:p>
            <a:pPr lvl="1"/>
            <a:r>
              <a:rPr lang="en-CA" sz="2400" dirty="0"/>
              <a:t>Clusters, holes, outliers, non-linearities</a:t>
            </a:r>
          </a:p>
          <a:p>
            <a:r>
              <a:rPr lang="en-CA" sz="2800" dirty="0"/>
              <a:t>Asimov (1985) defined the idea of a </a:t>
            </a:r>
            <a:r>
              <a:rPr lang="en-CA" sz="2800" dirty="0">
                <a:solidFill>
                  <a:srgbClr val="0070C0"/>
                </a:solidFill>
              </a:rPr>
              <a:t>Grand Tour</a:t>
            </a:r>
          </a:p>
          <a:p>
            <a:pPr lvl="1"/>
            <a:r>
              <a:rPr lang="en-CA" sz="2400" dirty="0"/>
              <a:t>Orthogonal projection of Hi-D data </a:t>
            </a:r>
            <a:r>
              <a:rPr lang="en-CA" sz="2400" b="1" dirty="0"/>
              <a:t>X</a:t>
            </a:r>
            <a:r>
              <a:rPr lang="en-CA" sz="2400" dirty="0"/>
              <a:t> into d=1, 2, 3 D space</a:t>
            </a:r>
          </a:p>
          <a:p>
            <a:pPr lvl="1"/>
            <a:endParaRPr lang="en-CA" sz="2400" dirty="0"/>
          </a:p>
          <a:p>
            <a:pPr marL="457200" lvl="1" indent="0">
              <a:buNone/>
            </a:pPr>
            <a:endParaRPr lang="en-CA" sz="2400" dirty="0"/>
          </a:p>
          <a:p>
            <a:pPr lvl="1"/>
            <a:r>
              <a:rPr lang="en-CA" sz="2400" dirty="0"/>
              <a:t>Tour: Smooth sequence of interpolated projections that can be animated as in a movie</a:t>
            </a:r>
          </a:p>
          <a:p>
            <a:r>
              <a:rPr lang="en-CA" sz="2800" dirty="0">
                <a:solidFill>
                  <a:srgbClr val="0070C0"/>
                </a:solidFill>
              </a:rPr>
              <a:t>Guided Tour </a:t>
            </a:r>
            <a:r>
              <a:rPr lang="en-CA" sz="2800" dirty="0"/>
              <a:t>methods include projection pursuit, to optimize some criterion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FFECAB-478D-5FB8-02D3-7842C77C9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83E548-8A0E-3136-E382-893087E69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657600"/>
            <a:ext cx="4395357" cy="48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17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C9322-0B8F-1A07-CE6E-E98AB0BB3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Projection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E86F9-206B-695C-CAD0-EEA624F06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&lt;#&gt;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5F6155C2-8CD5-74B1-DFBF-1694BB9E7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2133600"/>
            <a:ext cx="5738741" cy="223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5991FA-B612-0896-36A0-138B354EB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1133370"/>
            <a:ext cx="1494642" cy="9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88A5CE-95B1-EF5B-72BC-C20FADE5F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1179486"/>
            <a:ext cx="2160000" cy="90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929604-5303-2C5A-25D4-FBEF84D540B8}"/>
              </a:ext>
            </a:extLst>
          </p:cNvPr>
          <p:cNvSpPr txBox="1"/>
          <p:nvPr/>
        </p:nvSpPr>
        <p:spPr>
          <a:xfrm>
            <a:off x="1066800" y="1219200"/>
            <a:ext cx="1771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X</a:t>
            </a:r>
            <a:r>
              <a:rPr lang="en-CA" sz="2000" baseline="-25000" dirty="0"/>
              <a:t>8×3</a:t>
            </a:r>
            <a:r>
              <a:rPr lang="en-CA" sz="2000" dirty="0"/>
              <a:t> points on a unit cube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23A0935-FDB0-7E86-8781-C51C7FEEE666}"/>
              </a:ext>
            </a:extLst>
          </p:cNvPr>
          <p:cNvGrpSpPr/>
          <p:nvPr/>
        </p:nvGrpSpPr>
        <p:grpSpPr>
          <a:xfrm>
            <a:off x="609600" y="4431268"/>
            <a:ext cx="4997370" cy="2147247"/>
            <a:chOff x="609600" y="4431268"/>
            <a:chExt cx="4997370" cy="214724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77074F0-2C20-F686-4B78-88A85D9BC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" y="4778515"/>
              <a:ext cx="4997370" cy="180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572D1C-57D5-ACCC-9E61-D1E83599EE42}"/>
                </a:ext>
              </a:extLst>
            </p:cNvPr>
            <p:cNvSpPr txBox="1"/>
            <p:nvPr/>
          </p:nvSpPr>
          <p:spPr>
            <a:xfrm>
              <a:off x="609600" y="4431268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Variable vectors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380C4FC-9CA4-C341-54E0-D767A366F992}"/>
              </a:ext>
            </a:extLst>
          </p:cNvPr>
          <p:cNvGrpSpPr/>
          <p:nvPr/>
        </p:nvGrpSpPr>
        <p:grpSpPr>
          <a:xfrm>
            <a:off x="5184058" y="4009638"/>
            <a:ext cx="3197942" cy="2848362"/>
            <a:chOff x="5184058" y="4009638"/>
            <a:chExt cx="3197942" cy="284836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97580F0-F393-5382-2A27-66A3C785FE5D}"/>
                </a:ext>
              </a:extLst>
            </p:cNvPr>
            <p:cNvGrpSpPr/>
            <p:nvPr/>
          </p:nvGrpSpPr>
          <p:grpSpPr>
            <a:xfrm>
              <a:off x="5867400" y="4323338"/>
              <a:ext cx="2514600" cy="2534662"/>
              <a:chOff x="5867400" y="4323338"/>
              <a:chExt cx="2514600" cy="2534662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A261CEC2-935C-3C59-5F2B-B179675064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67400" y="4662000"/>
                <a:ext cx="2512028" cy="2196000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0D4059-BD4F-6CA6-1C5C-1179CCBA4873}"/>
                  </a:ext>
                </a:extLst>
              </p:cNvPr>
              <p:cNvSpPr txBox="1"/>
              <p:nvPr/>
            </p:nvSpPr>
            <p:spPr>
              <a:xfrm>
                <a:off x="6324600" y="4323338"/>
                <a:ext cx="2057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P</a:t>
                </a:r>
                <a:r>
                  <a:rPr lang="en-CA" baseline="-25000" dirty="0"/>
                  <a:t>2</a:t>
                </a:r>
                <a:r>
                  <a:rPr lang="en-CA" dirty="0"/>
                  <a:t> Combined view</a:t>
                </a:r>
              </a:p>
            </p:txBody>
          </p:sp>
        </p:grpSp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4CF8A8BC-AA11-77E0-3484-82E6C314B6D2}"/>
                </a:ext>
              </a:extLst>
            </p:cNvPr>
            <p:cNvSpPr/>
            <p:nvPr/>
          </p:nvSpPr>
          <p:spPr>
            <a:xfrm rot="3061362">
              <a:off x="5545052" y="4295369"/>
              <a:ext cx="788400" cy="216938"/>
            </a:xfrm>
            <a:prstGeom prst="rightArrow">
              <a:avLst/>
            </a:prstGeom>
            <a:solidFill>
              <a:srgbClr val="FF0000">
                <a:alpha val="2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FE291E76-EE9C-C762-45FE-E5FD4D9EB625}"/>
                </a:ext>
              </a:extLst>
            </p:cNvPr>
            <p:cNvSpPr/>
            <p:nvPr/>
          </p:nvSpPr>
          <p:spPr>
            <a:xfrm>
              <a:off x="5184058" y="4953000"/>
              <a:ext cx="788400" cy="216938"/>
            </a:xfrm>
            <a:prstGeom prst="rightArrow">
              <a:avLst/>
            </a:prstGeom>
            <a:solidFill>
              <a:srgbClr val="FF0000">
                <a:alpha val="2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61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01344-1BCA-5117-DD54-CB5BAC75B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Tours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F5F2DD-56BF-4C69-38C8-0439374AD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1371600"/>
          </a:xfrm>
        </p:spPr>
        <p:txBody>
          <a:bodyPr>
            <a:normAutofit/>
          </a:bodyPr>
          <a:lstStyle/>
          <a:p>
            <a:r>
              <a:rPr lang="en-CA" sz="2400" dirty="0"/>
              <a:t>A tour consists of a smooth sequence of projections, P</a:t>
            </a:r>
            <a:r>
              <a:rPr lang="en-CA" sz="2400" baseline="-25000" dirty="0"/>
              <a:t>(t) </a:t>
            </a:r>
            <a:r>
              <a:rPr lang="en-CA" sz="2400" dirty="0"/>
              <a:t>indexed by time </a:t>
            </a:r>
            <a:r>
              <a:rPr lang="en-CA" sz="2400" i="1" dirty="0"/>
              <a:t>t</a:t>
            </a:r>
          </a:p>
          <a:p>
            <a:pPr marL="0" indent="0">
              <a:buNone/>
            </a:pPr>
            <a:r>
              <a:rPr lang="en-CA" sz="2400" dirty="0"/>
              <a:t>                            Y</a:t>
            </a:r>
            <a:r>
              <a:rPr lang="en-CA" sz="2400" baseline="-25000" dirty="0"/>
              <a:t>(1) </a:t>
            </a:r>
            <a:r>
              <a:rPr lang="en-CA" sz="2400" dirty="0"/>
              <a:t>= X P</a:t>
            </a:r>
            <a:r>
              <a:rPr lang="en-CA" sz="2400" baseline="-25000" dirty="0"/>
              <a:t>(1)</a:t>
            </a:r>
            <a:r>
              <a:rPr lang="en-CA" sz="2400" dirty="0"/>
              <a:t> , Y</a:t>
            </a:r>
            <a:r>
              <a:rPr lang="en-CA" sz="2400" baseline="-25000" dirty="0"/>
              <a:t>(2) </a:t>
            </a:r>
            <a:r>
              <a:rPr lang="en-CA" sz="2400" dirty="0"/>
              <a:t>=X P</a:t>
            </a:r>
            <a:r>
              <a:rPr lang="en-CA" sz="2400" baseline="-25000" dirty="0"/>
              <a:t>(2) </a:t>
            </a:r>
            <a:r>
              <a:rPr lang="en-CA" sz="2400" dirty="0"/>
              <a:t>, …, Y</a:t>
            </a:r>
            <a:r>
              <a:rPr lang="en-CA" sz="2400" baseline="-25000" dirty="0"/>
              <a:t>(T) </a:t>
            </a:r>
            <a:r>
              <a:rPr lang="en-CA" sz="2400" dirty="0"/>
              <a:t>= X P</a:t>
            </a:r>
            <a:r>
              <a:rPr lang="en-CA" sz="2400" baseline="-25000" dirty="0"/>
              <a:t>(T)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A71DB2-4708-1151-A4A2-D8C934C7B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AB165-B1F6-7345-92B7-CFA60D89B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110090"/>
            <a:ext cx="5600000" cy="2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46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E98A8-EA00-4133-B509-3210FE0CB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</a:t>
            </a:r>
            <a:r>
              <a:rPr lang="en-CA" dirty="0" err="1">
                <a:latin typeface="Lucida Console" panose="020B0609040504020204" pitchFamily="49" charset="0"/>
              </a:rPr>
              <a:t>tourr</a:t>
            </a:r>
            <a:r>
              <a:rPr lang="en-CA" dirty="0"/>
              <a:t> package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1B115D-1BE5-1C64-CB09-FBAEDA9B9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1524000"/>
          </a:xfrm>
        </p:spPr>
        <p:txBody>
          <a:bodyPr/>
          <a:lstStyle/>
          <a:p>
            <a:r>
              <a:rPr lang="en-CA" sz="2400" dirty="0"/>
              <a:t>Defines a tour to consist of</a:t>
            </a:r>
          </a:p>
          <a:p>
            <a:pPr lvl="1"/>
            <a:r>
              <a:rPr lang="en-CA" sz="1800" dirty="0"/>
              <a:t>Data: a numeric matrix, X (</a:t>
            </a:r>
            <a:r>
              <a:rPr lang="en-CA" sz="1800" i="1" dirty="0"/>
              <a:t>n</a:t>
            </a:r>
            <a:r>
              <a:rPr lang="en-CA" sz="1800" dirty="0"/>
              <a:t> × </a:t>
            </a:r>
            <a:r>
              <a:rPr lang="en-CA" sz="1800" i="1" dirty="0"/>
              <a:t>p</a:t>
            </a:r>
            <a:r>
              <a:rPr lang="en-CA" sz="1800" dirty="0"/>
              <a:t>) </a:t>
            </a:r>
          </a:p>
          <a:p>
            <a:pPr lvl="1"/>
            <a:r>
              <a:rPr lang="en-CA" sz="1800" dirty="0"/>
              <a:t>Path: a tour function giving </a:t>
            </a:r>
            <a:r>
              <a:rPr lang="en-CA" sz="1800" i="1" dirty="0"/>
              <a:t>d</a:t>
            </a:r>
            <a:r>
              <a:rPr lang="en-CA" sz="1800" dirty="0"/>
              <a:t>-dim projections P (</a:t>
            </a:r>
            <a:r>
              <a:rPr lang="en-CA" sz="1800" i="1" dirty="0"/>
              <a:t>p</a:t>
            </a:r>
            <a:r>
              <a:rPr lang="en-CA" sz="1800" dirty="0"/>
              <a:t> × </a:t>
            </a:r>
            <a:r>
              <a:rPr lang="en-CA" sz="1800" i="1" dirty="0"/>
              <a:t>d</a:t>
            </a:r>
            <a:r>
              <a:rPr lang="en-CA" sz="1800" dirty="0"/>
              <a:t>)</a:t>
            </a:r>
          </a:p>
          <a:p>
            <a:pPr lvl="1"/>
            <a:r>
              <a:rPr lang="en-CA" sz="1800" dirty="0"/>
              <a:t>Display: a rendering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F42011-12B4-DE86-8CF9-3837E58D8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AF15E6-6EB7-1838-0737-8FFCF747D1C5}"/>
              </a:ext>
            </a:extLst>
          </p:cNvPr>
          <p:cNvSpPr txBox="1"/>
          <p:nvPr/>
        </p:nvSpPr>
        <p:spPr>
          <a:xfrm>
            <a:off x="457200" y="2667000"/>
            <a:ext cx="82296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 err="1">
                <a:latin typeface="Lucida Console" panose="020B0609040504020204" pitchFamily="49" charset="0"/>
              </a:rPr>
              <a:t>peng_scaled</a:t>
            </a:r>
            <a:r>
              <a:rPr lang="en-CA" sz="1600" dirty="0">
                <a:latin typeface="Lucida Console" panose="020B0609040504020204" pitchFamily="49" charset="0"/>
              </a:rPr>
              <a:t> &lt;- scale(peng[,3:6])</a:t>
            </a:r>
          </a:p>
          <a:p>
            <a:r>
              <a:rPr lang="en-CA" sz="1600" dirty="0" err="1">
                <a:latin typeface="Lucida Console" panose="020B0609040504020204" pitchFamily="49" charset="0"/>
              </a:rPr>
              <a:t>colnames</a:t>
            </a:r>
            <a:r>
              <a:rPr lang="en-CA" sz="1600" dirty="0">
                <a:latin typeface="Lucida Console" panose="020B0609040504020204" pitchFamily="49" charset="0"/>
              </a:rPr>
              <a:t>(</a:t>
            </a:r>
            <a:r>
              <a:rPr lang="en-CA" sz="1600" dirty="0" err="1">
                <a:latin typeface="Lucida Console" panose="020B0609040504020204" pitchFamily="49" charset="0"/>
              </a:rPr>
              <a:t>peng_scaled</a:t>
            </a:r>
            <a:r>
              <a:rPr lang="en-CA" sz="1600" dirty="0">
                <a:latin typeface="Lucida Console" panose="020B0609040504020204" pitchFamily="49" charset="0"/>
              </a:rPr>
              <a:t>) &lt;- c("BL", "BD", "FL", "BM")</a:t>
            </a:r>
          </a:p>
          <a:p>
            <a:r>
              <a:rPr lang="en-CA" sz="1600" dirty="0">
                <a:latin typeface="Lucida Console" panose="020B0609040504020204" pitchFamily="49" charset="0"/>
              </a:rPr>
              <a:t>animate(</a:t>
            </a:r>
            <a:r>
              <a:rPr lang="en-CA" sz="1600" dirty="0" err="1">
                <a:latin typeface="Lucida Console" panose="020B0609040504020204" pitchFamily="49" charset="0"/>
              </a:rPr>
              <a:t>peng_scaled</a:t>
            </a:r>
            <a:r>
              <a:rPr lang="en-CA" sz="1600" dirty="0">
                <a:latin typeface="Lucida Console" panose="020B0609040504020204" pitchFamily="49" charset="0"/>
              </a:rPr>
              <a:t>, </a:t>
            </a:r>
            <a:r>
              <a:rPr lang="en-CA" sz="1600" dirty="0" err="1">
                <a:latin typeface="Lucida Console" panose="020B0609040504020204" pitchFamily="49" charset="0"/>
              </a:rPr>
              <a:t>grand_tour</a:t>
            </a:r>
            <a:r>
              <a:rPr lang="en-CA" sz="1600" dirty="0">
                <a:latin typeface="Lucida Console" panose="020B0609040504020204" pitchFamily="49" charset="0"/>
              </a:rPr>
              <a:t>(d = 2), </a:t>
            </a:r>
            <a:r>
              <a:rPr lang="en-CA" sz="1600" dirty="0" err="1">
                <a:latin typeface="Lucida Console" panose="020B0609040504020204" pitchFamily="49" charset="0"/>
              </a:rPr>
              <a:t>display_xy</a:t>
            </a:r>
            <a:r>
              <a:rPr lang="en-CA" sz="1600" dirty="0">
                <a:latin typeface="Lucida Console" panose="020B0609040504020204" pitchFamily="49" charset="0"/>
              </a:rPr>
              <a:t>())</a:t>
            </a:r>
          </a:p>
          <a:p>
            <a:r>
              <a:rPr lang="en-CA" sz="1600" dirty="0">
                <a:latin typeface="Lucida Console" panose="020B0609040504020204" pitchFamily="49" charset="0"/>
              </a:rPr>
              <a:t>animate(</a:t>
            </a:r>
            <a:r>
              <a:rPr lang="en-CA" sz="1600" dirty="0" err="1">
                <a:latin typeface="Lucida Console" panose="020B0609040504020204" pitchFamily="49" charset="0"/>
              </a:rPr>
              <a:t>peng_scaled</a:t>
            </a:r>
            <a:r>
              <a:rPr lang="en-CA" sz="1600" dirty="0">
                <a:latin typeface="Lucida Console" panose="020B0609040504020204" pitchFamily="49" charset="0"/>
              </a:rPr>
              <a:t>, </a:t>
            </a:r>
            <a:r>
              <a:rPr lang="en-CA" sz="1600" dirty="0" err="1">
                <a:latin typeface="Lucida Console" panose="020B0609040504020204" pitchFamily="49" charset="0"/>
              </a:rPr>
              <a:t>grand_tour</a:t>
            </a:r>
            <a:r>
              <a:rPr lang="en-CA" sz="1600" dirty="0">
                <a:latin typeface="Lucida Console" panose="020B0609040504020204" pitchFamily="49" charset="0"/>
              </a:rPr>
              <a:t>(d = 3), </a:t>
            </a:r>
            <a:r>
              <a:rPr lang="en-CA" sz="1600" dirty="0" err="1">
                <a:latin typeface="Lucida Console" panose="020B0609040504020204" pitchFamily="49" charset="0"/>
              </a:rPr>
              <a:t>display_depth</a:t>
            </a:r>
            <a:r>
              <a:rPr lang="en-CA" sz="1600" dirty="0">
                <a:latin typeface="Lucida Console" panose="020B0609040504020204" pitchFamily="49" charset="0"/>
              </a:rPr>
              <a:t>())</a:t>
            </a:r>
          </a:p>
          <a:p>
            <a:r>
              <a:rPr lang="en-CA" sz="1600" dirty="0">
                <a:latin typeface="Lucida Console" panose="020B0609040504020204" pitchFamily="49" charset="0"/>
              </a:rPr>
              <a:t>animate(</a:t>
            </a:r>
            <a:r>
              <a:rPr lang="en-CA" sz="1600" dirty="0" err="1">
                <a:latin typeface="Lucida Console" panose="020B0609040504020204" pitchFamily="49" charset="0"/>
              </a:rPr>
              <a:t>peng_scaled</a:t>
            </a:r>
            <a:r>
              <a:rPr lang="en-CA" sz="1600" dirty="0">
                <a:latin typeface="Lucida Console" panose="020B0609040504020204" pitchFamily="49" charset="0"/>
              </a:rPr>
              <a:t>, </a:t>
            </a:r>
            <a:r>
              <a:rPr lang="en-CA" sz="1600" dirty="0" err="1">
                <a:latin typeface="Lucida Console" panose="020B0609040504020204" pitchFamily="49" charset="0"/>
              </a:rPr>
              <a:t>grand_tour</a:t>
            </a:r>
            <a:r>
              <a:rPr lang="en-CA" sz="1600" dirty="0">
                <a:latin typeface="Lucida Console" panose="020B0609040504020204" pitchFamily="49" charset="0"/>
              </a:rPr>
              <a:t>(d = 4), </a:t>
            </a:r>
            <a:r>
              <a:rPr lang="en-CA" sz="1600" dirty="0" err="1">
                <a:latin typeface="Lucida Console" panose="020B0609040504020204" pitchFamily="49" charset="0"/>
              </a:rPr>
              <a:t>display_pcp</a:t>
            </a:r>
            <a:r>
              <a:rPr lang="en-CA" sz="1600" dirty="0">
                <a:latin typeface="Lucida Console" panose="020B0609040504020204" pitchFamily="49" charset="0"/>
              </a:rPr>
              <a:t>())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D199BF-A9D9-F4E5-18D2-6595A4A8F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4267200"/>
            <a:ext cx="5971429" cy="2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19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D010-0621-3E1E-105F-F87DF3CD8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Penguin tours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D9E92F-215F-1AF1-576A-0B73431A4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circle with colorful dots and lines&#10;&#10;Description automatically generated">
            <a:extLst>
              <a:ext uri="{FF2B5EF4-FFF2-40B4-BE49-F238E27FC236}">
                <a16:creationId xmlns:a16="http://schemas.microsoft.com/office/drawing/2014/main" id="{6085A639-4E20-BD95-18D9-F4F136317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48" y="1905000"/>
            <a:ext cx="4572000" cy="4572000"/>
          </a:xfrm>
          <a:prstGeom prst="rect">
            <a:avLst/>
          </a:prstGeom>
        </p:spPr>
      </p:pic>
      <p:pic>
        <p:nvPicPr>
          <p:cNvPr id="6" name="Picture 5" descr="A circle with colorful dots and circles&#10;&#10;Description automatically generated">
            <a:extLst>
              <a:ext uri="{FF2B5EF4-FFF2-40B4-BE49-F238E27FC236}">
                <a16:creationId xmlns:a16="http://schemas.microsoft.com/office/drawing/2014/main" id="{3C8C9E0C-4E22-421A-3CF9-66ECD7A02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654200"/>
            <a:ext cx="2232000" cy="2232000"/>
          </a:xfrm>
          <a:prstGeom prst="rect">
            <a:avLst/>
          </a:prstGeom>
        </p:spPr>
      </p:pic>
      <p:pic>
        <p:nvPicPr>
          <p:cNvPr id="8" name="Picture 7" descr="A diagram of a number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AC6C4896-18EB-C186-60E7-2BB19BE98F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4321200"/>
            <a:ext cx="2232000" cy="223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FEBD06-18E2-7D90-641C-FC3D61EE4E79}"/>
              </a:ext>
            </a:extLst>
          </p:cNvPr>
          <p:cNvSpPr txBox="1"/>
          <p:nvPr/>
        </p:nvSpPr>
        <p:spPr>
          <a:xfrm>
            <a:off x="5421300" y="1321739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Frame1: BD &amp; BL only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6985B6-B5D3-1FC4-03DE-A2D0A11CDDA9}"/>
              </a:ext>
            </a:extLst>
          </p:cNvPr>
          <p:cNvSpPr txBox="1"/>
          <p:nvPr/>
        </p:nvSpPr>
        <p:spPr>
          <a:xfrm>
            <a:off x="5421300" y="4033995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Frame10: widely separated</a:t>
            </a:r>
          </a:p>
        </p:txBody>
      </p:sp>
    </p:spTree>
    <p:extLst>
      <p:ext uri="{BB962C8B-B14F-4D97-AF65-F5344CB8AC3E}">
        <p14:creationId xmlns:p14="http://schemas.microsoft.com/office/powerpoint/2010/main" val="822867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3D8A3-2998-4CDF-BACC-8EB616039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MLM visualization: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A4C36-CA77-4497-AC23-C6D9D6A11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Univariate linear models, y = </a:t>
            </a:r>
            <a:r>
              <a:rPr lang="en-US" sz="2400" b="1" dirty="0"/>
              <a:t>X</a:t>
            </a:r>
            <a:r>
              <a:rPr lang="en-US" sz="2400" dirty="0">
                <a:latin typeface="Arial Symbol" panose="020B0604020202020204" pitchFamily="34" charset="0"/>
                <a:sym typeface="Symbol" panose="05050102010706020507" pitchFamily="18" charset="2"/>
              </a:rPr>
              <a:t>   </a:t>
            </a:r>
            <a:r>
              <a:rPr lang="en-US" sz="2400" dirty="0">
                <a:sym typeface="Symbol" panose="05050102010706020507" pitchFamily="18" charset="2"/>
              </a:rPr>
              <a:t>well developed</a:t>
            </a:r>
          </a:p>
          <a:p>
            <a:pPr lvl="1"/>
            <a:r>
              <a:rPr lang="en-US" sz="1800" dirty="0">
                <a:sym typeface="Symbol" panose="05050102010706020507" pitchFamily="18" charset="2"/>
              </a:rPr>
              <a:t>data plots, marginal effect plots, diagnostic plots</a:t>
            </a:r>
          </a:p>
          <a:p>
            <a:r>
              <a:rPr lang="en-US" sz="2400" dirty="0">
                <a:sym typeface="Symbol" panose="05050102010706020507" pitchFamily="18" charset="2"/>
              </a:rPr>
              <a:t>What about the MLM: </a:t>
            </a:r>
            <a:r>
              <a:rPr lang="en-US" sz="2400" b="1" dirty="0">
                <a:sym typeface="Symbol" panose="05050102010706020507" pitchFamily="18" charset="2"/>
              </a:rPr>
              <a:t>Y</a:t>
            </a:r>
            <a:r>
              <a:rPr lang="en-US" sz="2400" dirty="0"/>
              <a:t> = </a:t>
            </a:r>
            <a:r>
              <a:rPr lang="en-US" sz="2400" b="1" dirty="0"/>
              <a:t>X</a:t>
            </a:r>
            <a:r>
              <a:rPr lang="en-US" sz="2400" b="1" dirty="0">
                <a:sym typeface="Symbol" panose="05050102010706020507" pitchFamily="18" charset="2"/>
              </a:rPr>
              <a:t>B</a:t>
            </a:r>
            <a:r>
              <a:rPr lang="en-US" sz="2400" dirty="0">
                <a:latin typeface="Arial Symbol" panose="020B0604020202020204" pitchFamily="34" charset="0"/>
                <a:sym typeface="Symbol" panose="05050102010706020507" pitchFamily="18" charset="2"/>
              </a:rPr>
              <a:t>  </a:t>
            </a:r>
            <a:r>
              <a:rPr lang="en-US" sz="2400" b="1" dirty="0">
                <a:sym typeface="Symbol" panose="05050102010706020507" pitchFamily="18" charset="2"/>
              </a:rPr>
              <a:t>E</a:t>
            </a:r>
            <a:r>
              <a:rPr lang="en-US" sz="2400" dirty="0">
                <a:sym typeface="Symbol" panose="05050102010706020507" pitchFamily="18" charset="2"/>
              </a:rPr>
              <a:t> ?</a:t>
            </a:r>
            <a:r>
              <a:rPr lang="en-US" sz="2400" dirty="0">
                <a:latin typeface="Arial Symbol" panose="020B0604020202020204" pitchFamily="34" charset="0"/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sz="1800" dirty="0"/>
              <a:t>data: data ellipses</a:t>
            </a:r>
          </a:p>
          <a:p>
            <a:pPr lvl="1"/>
            <a:r>
              <a:rPr lang="en-US" sz="1800" dirty="0"/>
              <a:t>multivariate effects: </a:t>
            </a:r>
            <a:r>
              <a:rPr lang="en-US" sz="1800" dirty="0" err="1"/>
              <a:t>heplots</a:t>
            </a:r>
            <a:endParaRPr lang="en-US" sz="1800" dirty="0"/>
          </a:p>
          <a:p>
            <a:pPr lvl="1"/>
            <a:r>
              <a:rPr lang="en-US" sz="1800" dirty="0"/>
              <a:t>reduced-rank displays: canonical discriminant plots</a:t>
            </a:r>
          </a:p>
          <a:p>
            <a:pPr lvl="1"/>
            <a:r>
              <a:rPr lang="en-US" sz="1800" dirty="0"/>
              <a:t>diagnostic plots: MVN χ</a:t>
            </a:r>
            <a:r>
              <a:rPr lang="en-US" sz="1800" baseline="30000" dirty="0"/>
              <a:t>2</a:t>
            </a:r>
            <a:r>
              <a:rPr lang="en-US" sz="1800" dirty="0"/>
              <a:t> QQ plot, </a:t>
            </a:r>
            <a:r>
              <a:rPr lang="en-US" sz="1800" dirty="0" err="1"/>
              <a:t>mvinfluence</a:t>
            </a:r>
            <a:r>
              <a:rPr lang="en-US" sz="1800" dirty="0"/>
              <a:t>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84A021-2B7E-4A93-B7D9-D3C390FB3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B92ED5F-D932-48C3-9C51-AE27AA37E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078267"/>
            <a:ext cx="2800509" cy="2238730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26622F2A-9552-458C-B28E-6203EEC019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4078267"/>
            <a:ext cx="2286000" cy="2286000"/>
          </a:xfrm>
          <a:prstGeom prst="rect">
            <a:avLst/>
          </a:prstGeom>
        </p:spPr>
      </p:pic>
      <p:pic>
        <p:nvPicPr>
          <p:cNvPr id="12" name="Picture 11" descr="Chart, bubble chart&#10;&#10;Description automatically generated">
            <a:extLst>
              <a:ext uri="{FF2B5EF4-FFF2-40B4-BE49-F238E27FC236}">
                <a16:creationId xmlns:a16="http://schemas.microsoft.com/office/drawing/2014/main" id="{518FE583-2462-4A02-8BBB-AAA290E8A0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046" y="4078267"/>
            <a:ext cx="2857500" cy="2286000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7DC81B15-4116-45DC-9F2C-C9DAE380A0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764" y="1655603"/>
            <a:ext cx="2495909" cy="249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ellipsoids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For a </a:t>
            </a:r>
            <a:r>
              <a:rPr lang="en-US" sz="2200" i="1" dirty="0"/>
              <a:t>p</a:t>
            </a:r>
            <a:r>
              <a:rPr lang="en-US" sz="2200" dirty="0"/>
              <a:t>-dimensional multivariate sample, </a:t>
            </a:r>
            <a:r>
              <a:rPr lang="en-US" sz="2200" b="1" dirty="0" err="1"/>
              <a:t>Y</a:t>
            </a:r>
            <a:r>
              <a:rPr lang="en-US" sz="2200" baseline="-25000" dirty="0" err="1"/>
              <a:t>N×p</a:t>
            </a:r>
            <a:r>
              <a:rPr lang="en-US" sz="2200" dirty="0"/>
              <a:t> , the sample mean vector,    , and sample covariance matrix, </a:t>
            </a:r>
            <a:r>
              <a:rPr lang="en-US" sz="2200" b="1" dirty="0"/>
              <a:t>S</a:t>
            </a:r>
            <a:r>
              <a:rPr lang="en-US" sz="2200" dirty="0"/>
              <a:t>, are </a:t>
            </a:r>
            <a:r>
              <a:rPr lang="en-US" sz="2200" dirty="0">
                <a:solidFill>
                  <a:srgbClr val="FF0000"/>
                </a:solidFill>
              </a:rPr>
              <a:t>minimally sufficient statistics </a:t>
            </a:r>
            <a:r>
              <a:rPr lang="en-US" sz="2200" dirty="0"/>
              <a:t>under classical (Gaussian) assumptions.</a:t>
            </a:r>
          </a:p>
          <a:p>
            <a:r>
              <a:rPr lang="en-US" sz="2400" dirty="0"/>
              <a:t>These can be represented visually by the </a:t>
            </a:r>
            <a:r>
              <a:rPr lang="en-US" sz="2400" i="1" dirty="0"/>
              <a:t>p</a:t>
            </a:r>
            <a:r>
              <a:rPr lang="en-US" sz="2400" dirty="0"/>
              <a:t>-dimensional </a:t>
            </a:r>
            <a:r>
              <a:rPr lang="en-US" sz="2400" dirty="0">
                <a:solidFill>
                  <a:srgbClr val="FF0000"/>
                </a:solidFill>
              </a:rPr>
              <a:t>data ellipsoid</a:t>
            </a:r>
            <a:r>
              <a:rPr lang="en-US" sz="2400" dirty="0"/>
              <a:t>,         of size (“radius”) </a:t>
            </a:r>
            <a:r>
              <a:rPr lang="en-US" sz="2400" i="1" dirty="0"/>
              <a:t>c</a:t>
            </a:r>
            <a:r>
              <a:rPr lang="en-US" sz="2400" dirty="0"/>
              <a:t>,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2000" dirty="0">
              <a:sym typeface="Symbol"/>
            </a:endParaRPr>
          </a:p>
          <a:p>
            <a:pPr lvl="1"/>
            <a:r>
              <a:rPr lang="en-US" sz="2000" dirty="0">
                <a:sym typeface="Symbol"/>
              </a:rPr>
              <a:t></a:t>
            </a:r>
            <a:r>
              <a:rPr lang="en-US" sz="2000" dirty="0"/>
              <a:t> an ellipsoid centered at the means whose size &amp; shape reflects variances &amp; covariances</a:t>
            </a:r>
          </a:p>
          <a:p>
            <a:pPr lvl="1"/>
            <a:r>
              <a:rPr lang="en-US" sz="2000" dirty="0"/>
              <a:t>Contours are </a:t>
            </a:r>
            <a:r>
              <a:rPr lang="en-US" sz="2000" dirty="0" err="1"/>
              <a:t>Mahalanobis</a:t>
            </a:r>
            <a:r>
              <a:rPr lang="en-US" sz="2000" dirty="0"/>
              <a:t> D</a:t>
            </a:r>
            <a:r>
              <a:rPr lang="en-US" sz="2000" baseline="-25000" dirty="0"/>
              <a:t>M</a:t>
            </a:r>
            <a:r>
              <a:rPr lang="en-US" sz="2000" baseline="30000" dirty="0"/>
              <a:t>2</a:t>
            </a:r>
            <a:r>
              <a:rPr lang="en-US" sz="2000" dirty="0"/>
              <a:t> (</a:t>
            </a:r>
            <a:r>
              <a:rPr lang="en-US" sz="2000" dirty="0" err="1"/>
              <a:t>y</a:t>
            </a:r>
            <a:r>
              <a:rPr lang="en-US" sz="2000" baseline="-25000" dirty="0" err="1"/>
              <a:t>i</a:t>
            </a:r>
            <a:r>
              <a:rPr lang="en-US" sz="2000" dirty="0"/>
              <a:t>) ~ </a:t>
            </a:r>
            <a:r>
              <a:rPr lang="en-US" sz="2000" dirty="0">
                <a:sym typeface="Symbol"/>
              </a:rPr>
              <a:t></a:t>
            </a:r>
            <a:r>
              <a:rPr lang="en-US" sz="2000" baseline="-25000" dirty="0">
                <a:sym typeface="Symbol"/>
              </a:rPr>
              <a:t>p</a:t>
            </a:r>
            <a:r>
              <a:rPr lang="en-US" sz="2000" baseline="30000" dirty="0">
                <a:sym typeface="Symbol"/>
              </a:rPr>
              <a:t>2</a:t>
            </a:r>
            <a:endParaRPr lang="en-US" sz="2000" dirty="0"/>
          </a:p>
          <a:p>
            <a:r>
              <a:rPr lang="en-US" sz="2400" dirty="0"/>
              <a:t>I consider this a </a:t>
            </a:r>
            <a:r>
              <a:rPr lang="en-US" sz="2400" dirty="0">
                <a:solidFill>
                  <a:srgbClr val="FF0000"/>
                </a:solidFill>
              </a:rPr>
              <a:t>minimally sufficient visual summary </a:t>
            </a:r>
            <a:r>
              <a:rPr lang="en-US" sz="2400" dirty="0"/>
              <a:t>of multivariate location and scatter.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752600" y="1600200"/>
          <a:ext cx="209520" cy="304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9680" imgH="203040" progId="Equation.DSMT4">
                  <p:embed/>
                </p:oleObj>
              </mc:Choice>
              <mc:Fallback>
                <p:oleObj name="Equation" r:id="rId3" imgW="139680" imgH="20304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52600" y="1600200"/>
                        <a:ext cx="209520" cy="304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143000" y="3320161"/>
          <a:ext cx="4656672" cy="482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50880" imgH="253800" progId="Equation.DSMT4">
                  <p:embed/>
                </p:oleObj>
              </mc:Choice>
              <mc:Fallback>
                <p:oleObj name="Equation" r:id="rId5" imgW="2450880" imgH="2538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43000" y="3320161"/>
                        <a:ext cx="4656672" cy="482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133600" y="2667000"/>
          <a:ext cx="280296" cy="388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64880" imgH="228600" progId="Equation.DSMT4">
                  <p:embed/>
                </p:oleObj>
              </mc:Choice>
              <mc:Fallback>
                <p:oleObj name="Equation" r:id="rId7" imgW="164880" imgH="2286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33600" y="2667000"/>
                        <a:ext cx="280296" cy="388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F56550A-994D-83CB-68E4-C90B9E6B77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4961" y="2681787"/>
            <a:ext cx="1981839" cy="149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273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C9A55-FDC9-9AB1-4F6B-B5079890D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dirty="0"/>
              <a:t>Data ellipses: Sufficient visual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088BC-69F5-43CB-028C-42D0CE3E5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77000" y="6356350"/>
            <a:ext cx="2133600" cy="365125"/>
          </a:xfrm>
        </p:spPr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62F993-85E8-DA3F-AF57-8F6D5C5FB71C}"/>
              </a:ext>
            </a:extLst>
          </p:cNvPr>
          <p:cNvSpPr txBox="1"/>
          <p:nvPr/>
        </p:nvSpPr>
        <p:spPr>
          <a:xfrm>
            <a:off x="457200" y="1143000"/>
            <a:ext cx="8212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Penguins data: Measures of bill length &amp; depth, body mass, flipper length for 3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Add data ellipses to show w/in group means &amp; scatter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Remove the points to show the overall patterns: means, shape, corr., 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What remains is all that linear models care about (ellipses can be made robust!)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E8FD65-CEE9-7835-E19B-452A0BFF3F5E}"/>
              </a:ext>
            </a:extLst>
          </p:cNvPr>
          <p:cNvGrpSpPr/>
          <p:nvPr/>
        </p:nvGrpSpPr>
        <p:grpSpPr>
          <a:xfrm>
            <a:off x="533400" y="3262405"/>
            <a:ext cx="2599710" cy="2985995"/>
            <a:chOff x="533400" y="2667000"/>
            <a:chExt cx="2599710" cy="2985995"/>
          </a:xfrm>
        </p:grpSpPr>
        <p:pic>
          <p:nvPicPr>
            <p:cNvPr id="6" name="Picture 5" descr="A diagram of different species&#10;&#10;Description automatically generated with medium confidence">
              <a:extLst>
                <a:ext uri="{FF2B5EF4-FFF2-40B4-BE49-F238E27FC236}">
                  <a16:creationId xmlns:a16="http://schemas.microsoft.com/office/drawing/2014/main" id="{C96AB326-5E7A-3AE2-EEB8-D258C5BC2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" y="2880995"/>
              <a:ext cx="2599710" cy="2772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21E6C9-613E-6243-8896-1831A6B770B8}"/>
                </a:ext>
              </a:extLst>
            </p:cNvPr>
            <p:cNvSpPr txBox="1"/>
            <p:nvPr/>
          </p:nvSpPr>
          <p:spPr>
            <a:xfrm>
              <a:off x="914400" y="2667000"/>
              <a:ext cx="2057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/>
                <a:t>Standard scatterplot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AEEE1DC-761F-3128-02B3-C5765465B0AF}"/>
              </a:ext>
            </a:extLst>
          </p:cNvPr>
          <p:cNvGrpSpPr/>
          <p:nvPr/>
        </p:nvGrpSpPr>
        <p:grpSpPr>
          <a:xfrm>
            <a:off x="3301922" y="3262405"/>
            <a:ext cx="2599713" cy="2985995"/>
            <a:chOff x="3301922" y="2667000"/>
            <a:chExt cx="2599713" cy="2985995"/>
          </a:xfrm>
        </p:grpSpPr>
        <p:pic>
          <p:nvPicPr>
            <p:cNvPr id="8" name="Picture 7" descr="A diagram of different colored circles&#10;&#10;Description automatically generated">
              <a:extLst>
                <a:ext uri="{FF2B5EF4-FFF2-40B4-BE49-F238E27FC236}">
                  <a16:creationId xmlns:a16="http://schemas.microsoft.com/office/drawing/2014/main" id="{638FAB1A-695F-034A-B921-8090B9240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1922" y="2880995"/>
              <a:ext cx="2599713" cy="2772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69B037-1D0F-358B-0951-E8D83C58972D}"/>
                </a:ext>
              </a:extLst>
            </p:cNvPr>
            <p:cNvSpPr txBox="1"/>
            <p:nvPr/>
          </p:nvSpPr>
          <p:spPr>
            <a:xfrm>
              <a:off x="3733800" y="2667000"/>
              <a:ext cx="2057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/>
                <a:t>Add data ellipses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F5B620F-C3FA-F6B3-F441-F8DE91F20E8E}"/>
              </a:ext>
            </a:extLst>
          </p:cNvPr>
          <p:cNvGrpSpPr/>
          <p:nvPr/>
        </p:nvGrpSpPr>
        <p:grpSpPr>
          <a:xfrm>
            <a:off x="6070447" y="3262405"/>
            <a:ext cx="2599713" cy="2985995"/>
            <a:chOff x="6070447" y="2667000"/>
            <a:chExt cx="2599713" cy="2985995"/>
          </a:xfrm>
        </p:grpSpPr>
        <p:pic>
          <p:nvPicPr>
            <p:cNvPr id="10" name="Picture 9" descr="A graph of different colored circles&#10;&#10;Description automatically generated">
              <a:extLst>
                <a:ext uri="{FF2B5EF4-FFF2-40B4-BE49-F238E27FC236}">
                  <a16:creationId xmlns:a16="http://schemas.microsoft.com/office/drawing/2014/main" id="{3E5CC049-3D6F-1FD6-F533-6E17226CA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0447" y="2880995"/>
              <a:ext cx="2599713" cy="2772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D490C7-517C-74BC-4FE5-137D1F681835}"/>
                </a:ext>
              </a:extLst>
            </p:cNvPr>
            <p:cNvSpPr txBox="1"/>
            <p:nvPr/>
          </p:nvSpPr>
          <p:spPr>
            <a:xfrm>
              <a:off x="6476414" y="2667000"/>
              <a:ext cx="2057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/>
                <a:t>Remove points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342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A0AE-DBB2-AE3D-3076-61638ADA8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0" y="274638"/>
            <a:ext cx="2133600" cy="1781134"/>
          </a:xfrm>
        </p:spPr>
        <p:txBody>
          <a:bodyPr>
            <a:normAutofit/>
          </a:bodyPr>
          <a:lstStyle/>
          <a:p>
            <a:r>
              <a:rPr lang="en-CA" sz="3200" dirty="0"/>
              <a:t>HE plots: Visual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2CCEF0-929A-4185-E7BE-6AC7C8180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A4E0976-94D6-BD14-0C25-42A03307EEAB}"/>
              </a:ext>
            </a:extLst>
          </p:cNvPr>
          <p:cNvGrpSpPr/>
          <p:nvPr/>
        </p:nvGrpSpPr>
        <p:grpSpPr>
          <a:xfrm>
            <a:off x="186309" y="240268"/>
            <a:ext cx="2898951" cy="3429332"/>
            <a:chOff x="186309" y="240268"/>
            <a:chExt cx="2898951" cy="3429332"/>
          </a:xfrm>
        </p:grpSpPr>
        <p:pic>
          <p:nvPicPr>
            <p:cNvPr id="9" name="Picture 8" descr="A diagram of different colored circles&#10;&#10;Description automatically generated">
              <a:extLst>
                <a:ext uri="{FF2B5EF4-FFF2-40B4-BE49-F238E27FC236}">
                  <a16:creationId xmlns:a16="http://schemas.microsoft.com/office/drawing/2014/main" id="{2723CB26-B161-9E65-6863-59BA16DA0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309" y="609600"/>
              <a:ext cx="2898951" cy="306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1346B4E-1C2E-F5A9-8AE3-60863479CEFB}"/>
                </a:ext>
              </a:extLst>
            </p:cNvPr>
            <p:cNvSpPr txBox="1"/>
            <p:nvPr/>
          </p:nvSpPr>
          <p:spPr>
            <a:xfrm>
              <a:off x="751438" y="24026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Data ellipses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F3D762-7C82-66A5-CD3D-225CEC92305F}"/>
              </a:ext>
            </a:extLst>
          </p:cNvPr>
          <p:cNvGrpSpPr/>
          <p:nvPr/>
        </p:nvGrpSpPr>
        <p:grpSpPr>
          <a:xfrm>
            <a:off x="3274921" y="278182"/>
            <a:ext cx="2898958" cy="3391418"/>
            <a:chOff x="3274921" y="278182"/>
            <a:chExt cx="2898958" cy="3391418"/>
          </a:xfrm>
        </p:grpSpPr>
        <p:pic>
          <p:nvPicPr>
            <p:cNvPr id="11" name="Picture 10" descr="A diagram of different types of species&#10;&#10;Description automatically generated">
              <a:extLst>
                <a:ext uri="{FF2B5EF4-FFF2-40B4-BE49-F238E27FC236}">
                  <a16:creationId xmlns:a16="http://schemas.microsoft.com/office/drawing/2014/main" id="{23A0FC60-DA35-4DF2-EC09-D3C81BBE3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4921" y="609600"/>
              <a:ext cx="2898958" cy="30600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1BD52C-6907-FEB7-82D6-16D2966F7429}"/>
                </a:ext>
              </a:extLst>
            </p:cNvPr>
            <p:cNvSpPr txBox="1"/>
            <p:nvPr/>
          </p:nvSpPr>
          <p:spPr>
            <a:xfrm>
              <a:off x="3771900" y="278182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 HE plot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AB93CCE-DAE8-55F2-06A2-4580521AA299}"/>
              </a:ext>
            </a:extLst>
          </p:cNvPr>
          <p:cNvGrpSpPr/>
          <p:nvPr/>
        </p:nvGrpSpPr>
        <p:grpSpPr>
          <a:xfrm>
            <a:off x="4724400" y="3798000"/>
            <a:ext cx="4064217" cy="2942968"/>
            <a:chOff x="4724400" y="3798000"/>
            <a:chExt cx="4064217" cy="2942968"/>
          </a:xfrm>
        </p:grpSpPr>
        <p:pic>
          <p:nvPicPr>
            <p:cNvPr id="13" name="Picture 12" descr="A diagram of a number of objects&#10;&#10;Description automatically generated with medium confidence">
              <a:extLst>
                <a:ext uri="{FF2B5EF4-FFF2-40B4-BE49-F238E27FC236}">
                  <a16:creationId xmlns:a16="http://schemas.microsoft.com/office/drawing/2014/main" id="{9CB9E4E5-278B-05BC-95EF-0A0860C6D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400" y="4090392"/>
              <a:ext cx="4064217" cy="265057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C3C4EF9-B1DF-F16D-0E9E-81CF349883AD}"/>
                </a:ext>
              </a:extLst>
            </p:cNvPr>
            <p:cNvSpPr txBox="1"/>
            <p:nvPr/>
          </p:nvSpPr>
          <p:spPr>
            <a:xfrm>
              <a:off x="5410200" y="3798000"/>
              <a:ext cx="25619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Canonical space</a:t>
              </a:r>
            </a:p>
          </p:txBody>
        </p:sp>
      </p:grp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91B6A1B1-3BB8-0829-6A35-27BC37FB53A7}"/>
              </a:ext>
            </a:extLst>
          </p:cNvPr>
          <p:cNvSpPr/>
          <p:nvPr/>
        </p:nvSpPr>
        <p:spPr>
          <a:xfrm>
            <a:off x="2855821" y="319527"/>
            <a:ext cx="838200" cy="293132"/>
          </a:xfrm>
          <a:prstGeom prst="rightArrow">
            <a:avLst/>
          </a:prstGeom>
          <a:solidFill>
            <a:schemeClr val="tx2">
              <a:lumMod val="40000"/>
              <a:lumOff val="60000"/>
              <a:alpha val="40000"/>
            </a:schemeClr>
          </a:solidFill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D7877107-2E00-2B32-40F8-537EE19284AF}"/>
              </a:ext>
            </a:extLst>
          </p:cNvPr>
          <p:cNvSpPr/>
          <p:nvPr/>
        </p:nvSpPr>
        <p:spPr>
          <a:xfrm>
            <a:off x="4428601" y="3811437"/>
            <a:ext cx="838200" cy="293132"/>
          </a:xfrm>
          <a:prstGeom prst="rightArrow">
            <a:avLst/>
          </a:prstGeom>
          <a:solidFill>
            <a:schemeClr val="tx2">
              <a:lumMod val="40000"/>
              <a:lumOff val="60000"/>
              <a:alpha val="40000"/>
            </a:schemeClr>
          </a:solidFill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2110AAC-B411-20F6-93EE-1650EC7F84A5}"/>
              </a:ext>
            </a:extLst>
          </p:cNvPr>
          <p:cNvGrpSpPr/>
          <p:nvPr/>
        </p:nvGrpSpPr>
        <p:grpSpPr>
          <a:xfrm>
            <a:off x="812908" y="3798000"/>
            <a:ext cx="3610050" cy="3060000"/>
            <a:chOff x="812908" y="3798000"/>
            <a:chExt cx="3610050" cy="3060000"/>
          </a:xfrm>
        </p:grpSpPr>
        <p:pic>
          <p:nvPicPr>
            <p:cNvPr id="15" name="Picture 14" descr="A diagram of different colored circles&#10;&#10;Description automatically generated">
              <a:extLst>
                <a:ext uri="{FF2B5EF4-FFF2-40B4-BE49-F238E27FC236}">
                  <a16:creationId xmlns:a16="http://schemas.microsoft.com/office/drawing/2014/main" id="{DF8FA137-1692-78D9-9BF5-ACAD05879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3798000"/>
              <a:ext cx="2898958" cy="30600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8E692D-E918-7910-1DFF-C6B9B9C434E9}"/>
                </a:ext>
              </a:extLst>
            </p:cNvPr>
            <p:cNvSpPr txBox="1"/>
            <p:nvPr/>
          </p:nvSpPr>
          <p:spPr>
            <a:xfrm>
              <a:off x="812908" y="4030072"/>
              <a:ext cx="10158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err="1"/>
                <a:t>Discrim</a:t>
              </a:r>
              <a:r>
                <a:rPr lang="en-CA" dirty="0"/>
                <a:t> axes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826A6F3-5C3B-30D6-DE90-B03343035FE3}"/>
                </a:ext>
              </a:extLst>
            </p:cNvPr>
            <p:cNvCxnSpPr>
              <a:cxnSpLocks/>
            </p:cNvCxnSpPr>
            <p:nvPr/>
          </p:nvCxnSpPr>
          <p:spPr>
            <a:xfrm>
              <a:off x="2764956" y="4167332"/>
              <a:ext cx="1143000" cy="1547668"/>
            </a:xfrm>
            <a:prstGeom prst="line">
              <a:avLst/>
            </a:prstGeom>
            <a:ln w="34925">
              <a:solidFill>
                <a:schemeClr val="tx1"/>
              </a:solidFill>
              <a:prstDash val="lg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85BFB4B-2236-F2CA-726B-BF6B54E1FF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2982" y="4353237"/>
              <a:ext cx="724183" cy="587929"/>
            </a:xfrm>
            <a:prstGeom prst="line">
              <a:avLst/>
            </a:prstGeom>
            <a:ln w="34925">
              <a:solidFill>
                <a:schemeClr val="tx1"/>
              </a:solidFill>
              <a:prstDash val="lg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7E4FF141-783E-7B47-3969-A864601D8FE2}"/>
              </a:ext>
            </a:extLst>
          </p:cNvPr>
          <p:cNvSpPr/>
          <p:nvPr/>
        </p:nvSpPr>
        <p:spPr>
          <a:xfrm rot="6766895">
            <a:off x="2543011" y="2907060"/>
            <a:ext cx="1601892" cy="383179"/>
          </a:xfrm>
          <a:prstGeom prst="rightArrow">
            <a:avLst/>
          </a:prstGeom>
          <a:solidFill>
            <a:schemeClr val="tx2">
              <a:lumMod val="40000"/>
              <a:lumOff val="60000"/>
              <a:alpha val="40000"/>
            </a:schemeClr>
          </a:solidFill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8A1C6E-4EDC-C549-C60B-5F3D1687204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364" y="2087119"/>
            <a:ext cx="1050420" cy="1188720"/>
          </a:xfrm>
          <a:prstGeom prst="rect">
            <a:avLst/>
          </a:prstGeom>
        </p:spPr>
      </p:pic>
      <p:pic>
        <p:nvPicPr>
          <p:cNvPr id="37" name="Picture 36" descr="A picture containing text&#10;&#10;Description automatically generated">
            <a:extLst>
              <a:ext uri="{FF2B5EF4-FFF2-40B4-BE49-F238E27FC236}">
                <a16:creationId xmlns:a16="http://schemas.microsoft.com/office/drawing/2014/main" id="{B6238DEA-3F8A-997D-D444-32088AA89A9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288" y="2087119"/>
            <a:ext cx="1024128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5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620E2-F258-4254-A0E7-1EF72BD32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 plots: Visualizing MLM tests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83795-4566-45D1-83CD-FC4AD2460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C14B6B-E310-45A3-AE44-BCEA698E014C}"/>
              </a:ext>
            </a:extLst>
          </p:cNvPr>
          <p:cNvSpPr txBox="1"/>
          <p:nvPr/>
        </p:nvSpPr>
        <p:spPr>
          <a:xfrm>
            <a:off x="457200" y="11430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MLM: </a:t>
            </a:r>
            <a:r>
              <a:rPr lang="en-US" dirty="0" err="1">
                <a:highlight>
                  <a:srgbClr val="FFFF00"/>
                </a:highlight>
              </a:rPr>
              <a:t>lm</a:t>
            </a:r>
            <a:r>
              <a:rPr lang="en-US" dirty="0">
                <a:highlight>
                  <a:srgbClr val="FFFF00"/>
                </a:highlight>
              </a:rPr>
              <a:t>(</a:t>
            </a:r>
            <a:r>
              <a:rPr lang="en-US" dirty="0" err="1">
                <a:highlight>
                  <a:srgbClr val="FFFF00"/>
                </a:highlight>
              </a:rPr>
              <a:t>cbind</a:t>
            </a:r>
            <a:r>
              <a:rPr lang="en-US" dirty="0">
                <a:highlight>
                  <a:srgbClr val="FFFF00"/>
                </a:highlight>
              </a:rPr>
              <a:t>(</a:t>
            </a:r>
            <a:r>
              <a:rPr lang="en-US" dirty="0" err="1">
                <a:highlight>
                  <a:srgbClr val="FFFF00"/>
                </a:highlight>
              </a:rPr>
              <a:t>bill_length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bill_depth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flipper_length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body_mass</a:t>
            </a:r>
            <a:r>
              <a:rPr lang="en-US" dirty="0">
                <a:highlight>
                  <a:srgbClr val="FFFF00"/>
                </a:highlight>
              </a:rPr>
              <a:t>) ~ species)</a:t>
            </a:r>
          </a:p>
          <a:p>
            <a:r>
              <a:rPr lang="en-US" dirty="0"/>
              <a:t>How big is </a:t>
            </a:r>
            <a:r>
              <a:rPr lang="en-US" b="1" dirty="0"/>
              <a:t>H</a:t>
            </a:r>
            <a:r>
              <a:rPr lang="en-US" dirty="0"/>
              <a:t> (between) variation relative to </a:t>
            </a:r>
            <a:r>
              <a:rPr lang="en-US" b="1" dirty="0"/>
              <a:t>E</a:t>
            </a:r>
            <a:r>
              <a:rPr lang="en-US" dirty="0"/>
              <a:t> (within) variation?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</a:t>
            </a:r>
            <a:r>
              <a:rPr lang="en-US" dirty="0"/>
              <a:t>: data ellipse of the </a:t>
            </a:r>
            <a:r>
              <a:rPr lang="en-US" dirty="0">
                <a:solidFill>
                  <a:srgbClr val="FF0000"/>
                </a:solidFill>
              </a:rPr>
              <a:t>fitted</a:t>
            </a:r>
            <a:r>
              <a:rPr lang="en-US" dirty="0"/>
              <a:t> values (means)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</a:t>
            </a:r>
            <a:r>
              <a:rPr lang="en-US" dirty="0"/>
              <a:t>: data ellipse of the </a:t>
            </a:r>
            <a:r>
              <a:rPr lang="en-US" dirty="0">
                <a:solidFill>
                  <a:srgbClr val="FF0000"/>
                </a:solidFill>
              </a:rPr>
              <a:t>residuals</a:t>
            </a:r>
            <a:r>
              <a:rPr lang="en-US" dirty="0"/>
              <a:t> (pooled w/in group)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Significance scaling: Effect of species </a:t>
            </a:r>
            <a:r>
              <a:rPr lang="en-US" dirty="0" err="1"/>
              <a:t>signif</a:t>
            </a:r>
            <a:r>
              <a:rPr lang="en-US" dirty="0"/>
              <a:t>. </a:t>
            </a:r>
            <a:r>
              <a:rPr lang="en-US" i="1" dirty="0" err="1"/>
              <a:t>iff</a:t>
            </a:r>
            <a:r>
              <a:rPr lang="en-US" dirty="0"/>
              <a:t> H ellipse anywhere outside E ellipse!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5DF321E-E167-FDFF-3253-595859374DA1}"/>
              </a:ext>
            </a:extLst>
          </p:cNvPr>
          <p:cNvGrpSpPr/>
          <p:nvPr/>
        </p:nvGrpSpPr>
        <p:grpSpPr>
          <a:xfrm>
            <a:off x="457200" y="2895600"/>
            <a:ext cx="4000302" cy="3483596"/>
            <a:chOff x="457200" y="2895600"/>
            <a:chExt cx="4000302" cy="3483596"/>
          </a:xfrm>
        </p:grpSpPr>
        <p:pic>
          <p:nvPicPr>
            <p:cNvPr id="6" name="Picture 5" descr="Diagram&#10;&#10;Description automatically generated">
              <a:extLst>
                <a:ext uri="{FF2B5EF4-FFF2-40B4-BE49-F238E27FC236}">
                  <a16:creationId xmlns:a16="http://schemas.microsoft.com/office/drawing/2014/main" id="{538B9F75-B3AB-4E3F-AE98-F2464B22B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3181350"/>
              <a:ext cx="4000302" cy="3197846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607349F-194F-C81C-B8CF-AA35698393A7}"/>
                </a:ext>
              </a:extLst>
            </p:cNvPr>
            <p:cNvSpPr txBox="1"/>
            <p:nvPr/>
          </p:nvSpPr>
          <p:spPr>
            <a:xfrm>
              <a:off x="1066800" y="2895600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Data ellipses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090BD41-1AD3-4638-3811-7F3A086BF486}"/>
              </a:ext>
            </a:extLst>
          </p:cNvPr>
          <p:cNvGrpSpPr/>
          <p:nvPr/>
        </p:nvGrpSpPr>
        <p:grpSpPr>
          <a:xfrm>
            <a:off x="4991100" y="2895600"/>
            <a:ext cx="3124200" cy="3446773"/>
            <a:chOff x="4991100" y="2895600"/>
            <a:chExt cx="3124200" cy="3446773"/>
          </a:xfrm>
        </p:grpSpPr>
        <p:pic>
          <p:nvPicPr>
            <p:cNvPr id="10" name="Picture 9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D43732C0-4EEF-4141-A80B-55B9936F0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1100" y="3218173"/>
              <a:ext cx="3124200" cy="31242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8CEDC2-8FB7-0BEC-3E19-69FE723B1A04}"/>
                </a:ext>
              </a:extLst>
            </p:cNvPr>
            <p:cNvSpPr txBox="1"/>
            <p:nvPr/>
          </p:nvSpPr>
          <p:spPr>
            <a:xfrm>
              <a:off x="5410200" y="2895600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HE plot</a:t>
              </a:r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E2919A9D-5D32-4755-9C18-A71475672017}"/>
              </a:ext>
            </a:extLst>
          </p:cNvPr>
          <p:cNvSpPr/>
          <p:nvPr/>
        </p:nvSpPr>
        <p:spPr>
          <a:xfrm>
            <a:off x="4343400" y="2971800"/>
            <a:ext cx="838200" cy="293132"/>
          </a:xfrm>
          <a:prstGeom prst="rightArrow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4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5E6B0D-01E5-0CD1-8472-DFC6DC61B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A screenshot of a book&#10;&#10;Description automatically generated">
            <a:extLst>
              <a:ext uri="{FF2B5EF4-FFF2-40B4-BE49-F238E27FC236}">
                <a16:creationId xmlns:a16="http://schemas.microsoft.com/office/drawing/2014/main" id="{D43E13C9-D146-12AE-169B-900C2D1D3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685800"/>
            <a:ext cx="3893521" cy="4495800"/>
          </a:xfrm>
          <a:prstGeom prst="rect">
            <a:avLst/>
          </a:prstGeom>
        </p:spPr>
      </p:pic>
      <p:pic>
        <p:nvPicPr>
          <p:cNvPr id="8" name="Picture 7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B18337D5-B86E-9C0D-8BDF-A4E590209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697" y="762000"/>
            <a:ext cx="3906141" cy="32094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68645C-5BD4-B8C4-A8EF-D805A44C84DE}"/>
              </a:ext>
            </a:extLst>
          </p:cNvPr>
          <p:cNvSpPr txBox="1"/>
          <p:nvPr/>
        </p:nvSpPr>
        <p:spPr>
          <a:xfrm>
            <a:off x="4800600" y="4343400"/>
            <a:ext cx="388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Using:</a:t>
            </a:r>
          </a:p>
          <a:p>
            <a:r>
              <a:rPr lang="en-CA" dirty="0"/>
              <a:t>Quarto</a:t>
            </a:r>
          </a:p>
          <a:p>
            <a:pPr marL="285750" indent="-285750">
              <a:buFont typeface="Symbol" panose="05050102010706020507" pitchFamily="18" charset="2"/>
              <a:buChar char="®"/>
            </a:pPr>
            <a:r>
              <a:rPr lang="en-CA" dirty="0">
                <a:sym typeface="Symbol" panose="05050102010706020507" pitchFamily="18" charset="2"/>
              </a:rPr>
              <a:t>HTML: easy</a:t>
            </a:r>
          </a:p>
          <a:p>
            <a:pPr marL="285750" indent="-285750">
              <a:buFont typeface="Symbol" panose="05050102010706020507" pitchFamily="18" charset="2"/>
              <a:buChar char="®"/>
            </a:pPr>
            <a:r>
              <a:rPr lang="en-CA" dirty="0">
                <a:sym typeface="Symbol" panose="05050102010706020507" pitchFamily="18" charset="2"/>
              </a:rPr>
              <a:t>LaTeX/PDF: a challenge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21637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620E2-F258-4254-A0E7-1EF72BD32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 plots: Visualizing MLM tests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83795-4566-45D1-83CD-FC4AD2460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38B9F75-B3AB-4E3F-AE98-F2464B22B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81350"/>
            <a:ext cx="4000302" cy="31978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C14B6B-E310-45A3-AE44-BCEA698E014C}"/>
              </a:ext>
            </a:extLst>
          </p:cNvPr>
          <p:cNvSpPr txBox="1"/>
          <p:nvPr/>
        </p:nvSpPr>
        <p:spPr>
          <a:xfrm>
            <a:off x="457200" y="1143000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MLM: </a:t>
            </a:r>
            <a:r>
              <a:rPr lang="en-US" dirty="0" err="1">
                <a:highlight>
                  <a:srgbClr val="FFFF00"/>
                </a:highlight>
              </a:rPr>
              <a:t>lm</a:t>
            </a:r>
            <a:r>
              <a:rPr lang="en-US" dirty="0">
                <a:highlight>
                  <a:srgbClr val="FFFF00"/>
                </a:highlight>
              </a:rPr>
              <a:t>(</a:t>
            </a:r>
            <a:r>
              <a:rPr lang="en-US" dirty="0" err="1">
                <a:highlight>
                  <a:srgbClr val="FFFF00"/>
                </a:highlight>
              </a:rPr>
              <a:t>cbind</a:t>
            </a:r>
            <a:r>
              <a:rPr lang="en-US" dirty="0">
                <a:highlight>
                  <a:srgbClr val="FFFF00"/>
                </a:highlight>
              </a:rPr>
              <a:t>(</a:t>
            </a:r>
            <a:r>
              <a:rPr lang="en-US" dirty="0" err="1">
                <a:highlight>
                  <a:srgbClr val="FFFF00"/>
                </a:highlight>
              </a:rPr>
              <a:t>bill_length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bill_depth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flipper_length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body_mass</a:t>
            </a:r>
            <a:r>
              <a:rPr lang="en-US" dirty="0">
                <a:highlight>
                  <a:srgbClr val="FFFF00"/>
                </a:highlight>
              </a:rPr>
              <a:t>) ~ species)</a:t>
            </a:r>
          </a:p>
          <a:p>
            <a:r>
              <a:rPr lang="en-US" dirty="0"/>
              <a:t>How big is </a:t>
            </a:r>
            <a:r>
              <a:rPr lang="en-US" b="1" dirty="0"/>
              <a:t>H</a:t>
            </a:r>
            <a:r>
              <a:rPr lang="en-US" dirty="0"/>
              <a:t> (between) variation relative to </a:t>
            </a:r>
            <a:r>
              <a:rPr lang="en-US" b="1" dirty="0"/>
              <a:t>E</a:t>
            </a:r>
            <a:r>
              <a:rPr lang="en-US" dirty="0"/>
              <a:t> (within) variation?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H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: data ellipse of the fitted values (means)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: data ellipse of the residuals (pooled w/in group)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Significance scaling: Effect of species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signif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n-US" i="1" dirty="0" err="1">
                <a:solidFill>
                  <a:schemeClr val="bg1">
                    <a:lumMod val="65000"/>
                  </a:schemeClr>
                </a:solidFill>
              </a:rPr>
              <a:t>iff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H ellipse anywhere outside E ellipse!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Contrasts or 1 df linear hypotheses plot as conjugate 1D ellipses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062E3DB2-2BFF-412A-A822-74524FD110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24" y="3218688"/>
            <a:ext cx="3127248" cy="312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963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 </a:t>
            </a:r>
            <a:r>
              <a:rPr lang="en-US" dirty="0">
                <a:latin typeface="Lucida Console" panose="020B0609040504020204" pitchFamily="49" charset="0"/>
              </a:rPr>
              <a:t>pairs() </a:t>
            </a:r>
            <a:r>
              <a:rPr lang="en-US" dirty="0"/>
              <a:t>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1000" y="1219200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Lucida Console" panose="020B0609040504020204" pitchFamily="49" charset="0"/>
              </a:rPr>
              <a:t>pairs() </a:t>
            </a:r>
            <a:r>
              <a:rPr lang="en-US" dirty="0"/>
              <a:t>method for </a:t>
            </a:r>
            <a:r>
              <a:rPr lang="en-US" dirty="0" err="1"/>
              <a:t>mlm</a:t>
            </a:r>
            <a:r>
              <a:rPr lang="en-US" dirty="0"/>
              <a:t> objects gives all pairwise HE plots in a scatterplot matrix format in </a:t>
            </a:r>
            <a:r>
              <a:rPr lang="en-US" dirty="0">
                <a:solidFill>
                  <a:srgbClr val="FF0000"/>
                </a:solidFill>
              </a:rPr>
              <a:t>data space</a:t>
            </a:r>
            <a:r>
              <a:rPr lang="en-US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46" y="2362200"/>
            <a:ext cx="4001059" cy="40010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76800" y="2438400"/>
            <a:ext cx="3810000" cy="707886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pairs(peng.mod0, size="effect",  </a:t>
            </a:r>
          </a:p>
          <a:p>
            <a:r>
              <a:rPr lang="en-US" sz="2000" dirty="0"/>
              <a:t>           fill=c(TRUE, FALSE))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76800" y="3429000"/>
            <a:ext cx="3886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Something new here: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avg. bill depth is negatively correlated with “size” variables – larger penguin species have smaller bill depths (curvature?)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correlation of avg. bill depth with body mass nearly -1</a:t>
            </a:r>
          </a:p>
          <a:p>
            <a:endParaRPr lang="en-US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C2239F-4951-2804-9CBB-B30DB3EA8427}"/>
              </a:ext>
            </a:extLst>
          </p:cNvPr>
          <p:cNvSpPr/>
          <p:nvPr/>
        </p:nvSpPr>
        <p:spPr>
          <a:xfrm>
            <a:off x="2514600" y="3352800"/>
            <a:ext cx="990601" cy="9906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F7AE1B-459C-073D-2423-7CD81978C07B}"/>
              </a:ext>
            </a:extLst>
          </p:cNvPr>
          <p:cNvSpPr/>
          <p:nvPr/>
        </p:nvSpPr>
        <p:spPr>
          <a:xfrm>
            <a:off x="1524000" y="4362729"/>
            <a:ext cx="990600" cy="9906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3F0C99-81FE-04DB-AA0F-B4F4076F4328}"/>
              </a:ext>
            </a:extLst>
          </p:cNvPr>
          <p:cNvSpPr/>
          <p:nvPr/>
        </p:nvSpPr>
        <p:spPr>
          <a:xfrm>
            <a:off x="3548084" y="3352800"/>
            <a:ext cx="990601" cy="9906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BE4D58-6967-598B-C33F-AB9C1BC9515B}"/>
              </a:ext>
            </a:extLst>
          </p:cNvPr>
          <p:cNvSpPr/>
          <p:nvPr/>
        </p:nvSpPr>
        <p:spPr>
          <a:xfrm>
            <a:off x="1523999" y="5354698"/>
            <a:ext cx="990601" cy="9906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593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E127B-9F44-0767-2D81-01E259C8B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Visualizing equality of (co)variance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38545A-79C8-6128-33C8-2344D2C58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267200"/>
          </a:xfrm>
        </p:spPr>
        <p:txBody>
          <a:bodyPr>
            <a:normAutofit fontScale="92500" lnSpcReduction="10000"/>
          </a:bodyPr>
          <a:lstStyle/>
          <a:p>
            <a:r>
              <a:rPr lang="en-CA" sz="2400" dirty="0"/>
              <a:t>In the univariate LM, we assume Var(e)= constant, </a:t>
            </a:r>
            <a:r>
              <a:rPr lang="el-GR" sz="2400" dirty="0"/>
              <a:t>σ</a:t>
            </a:r>
            <a:r>
              <a:rPr lang="en-CA" sz="2400" baseline="30000" dirty="0"/>
              <a:t>2</a:t>
            </a:r>
            <a:r>
              <a:rPr lang="en-CA" sz="2400" dirty="0"/>
              <a:t>. For one-way ANOVA:</a:t>
            </a:r>
          </a:p>
          <a:p>
            <a:endParaRPr lang="en-CA" dirty="0"/>
          </a:p>
          <a:p>
            <a:r>
              <a:rPr lang="en-CA" sz="2400" dirty="0"/>
              <a:t>The analog for the MLM is equality of within-group covariance matrices</a:t>
            </a:r>
          </a:p>
          <a:p>
            <a:endParaRPr lang="en-CA" sz="2400" dirty="0"/>
          </a:p>
          <a:p>
            <a:r>
              <a:rPr lang="en-CA" sz="2400" dirty="0"/>
              <a:t>Tests:</a:t>
            </a:r>
          </a:p>
          <a:p>
            <a:pPr lvl="1"/>
            <a:r>
              <a:rPr lang="en-CA" sz="2000" dirty="0"/>
              <a:t>Univariate- Levine’s test</a:t>
            </a:r>
          </a:p>
          <a:p>
            <a:pPr lvl="1"/>
            <a:r>
              <a:rPr lang="en-CA" sz="2000" dirty="0"/>
              <a:t>Multivariate: Box’s </a:t>
            </a:r>
            <a:r>
              <a:rPr lang="en-CA" sz="2000" i="1" dirty="0"/>
              <a:t>M</a:t>
            </a:r>
            <a:r>
              <a:rPr lang="en-CA" sz="2000" dirty="0"/>
              <a:t> test</a:t>
            </a:r>
          </a:p>
          <a:p>
            <a:endParaRPr lang="en-CA" sz="2400" dirty="0"/>
          </a:p>
          <a:p>
            <a:r>
              <a:rPr lang="en-CA" sz="2400" dirty="0"/>
              <a:t>How to visualize???</a:t>
            </a:r>
          </a:p>
          <a:p>
            <a:pPr lvl="1"/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12C55-E0EB-3438-E11C-527343D36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33B34-8426-A716-E524-C33C58872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752600"/>
            <a:ext cx="3000374" cy="76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9BC691-65B6-9435-787E-53863DCC7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3124238"/>
            <a:ext cx="3143249" cy="76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77CBD-846E-5F41-ED29-C1A86EE566A8}"/>
              </a:ext>
            </a:extLst>
          </p:cNvPr>
          <p:cNvSpPr txBox="1"/>
          <p:nvPr/>
        </p:nvSpPr>
        <p:spPr>
          <a:xfrm>
            <a:off x="3000375" y="5524500"/>
            <a:ext cx="314324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DATA ELLIPSES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3E1C77-A9F7-E1C8-8900-3D279BB0A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3952139"/>
            <a:ext cx="4114800" cy="692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41D4EA-BE34-5091-3633-A95F19F3C8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802" y="5234047"/>
            <a:ext cx="110476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99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0EF5B-2D37-37EC-399C-C03135B8B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>
                <a:latin typeface="Lucida Console" panose="020B0609040504020204" pitchFamily="49" charset="0"/>
              </a:rPr>
              <a:t>heplots</a:t>
            </a:r>
            <a:r>
              <a:rPr lang="en-CA" dirty="0">
                <a:latin typeface="Lucida Console" panose="020B0609040504020204" pitchFamily="49" charset="0"/>
              </a:rPr>
              <a:t>::</a:t>
            </a:r>
            <a:r>
              <a:rPr lang="en-CA" dirty="0" err="1">
                <a:latin typeface="Lucida Console" panose="020B0609040504020204" pitchFamily="49" charset="0"/>
              </a:rPr>
              <a:t>covEllipses</a:t>
            </a:r>
            <a:r>
              <a:rPr lang="en-CA" dirty="0">
                <a:latin typeface="Lucida Console" panose="020B0609040504020204" pitchFamily="49" charset="0"/>
              </a:rPr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419CC-88EC-5753-1257-F72EE669E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&lt;#&gt;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528CCD-9EDC-7292-8166-A708858449CE}"/>
              </a:ext>
            </a:extLst>
          </p:cNvPr>
          <p:cNvSpPr txBox="1"/>
          <p:nvPr/>
        </p:nvSpPr>
        <p:spPr>
          <a:xfrm>
            <a:off x="5105400" y="2228671"/>
            <a:ext cx="35814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covEllipses</a:t>
            </a:r>
            <a:r>
              <a:rPr lang="en-CA" dirty="0"/>
              <a:t>(peng[, 3:6],</a:t>
            </a:r>
          </a:p>
          <a:p>
            <a:r>
              <a:rPr lang="en-CA" dirty="0"/>
              <a:t>             group = </a:t>
            </a:r>
            <a:r>
              <a:rPr lang="en-CA" dirty="0" err="1"/>
              <a:t>peng$species</a:t>
            </a:r>
            <a:r>
              <a:rPr lang="en-CA" dirty="0"/>
              <a:t>,</a:t>
            </a:r>
          </a:p>
          <a:p>
            <a:r>
              <a:rPr lang="en-CA" dirty="0"/>
              <a:t>             </a:t>
            </a:r>
            <a:r>
              <a:rPr lang="en-CA" dirty="0">
                <a:highlight>
                  <a:srgbClr val="FFFF00"/>
                </a:highlight>
              </a:rPr>
              <a:t>variables = 1:4,</a:t>
            </a:r>
          </a:p>
          <a:p>
            <a:r>
              <a:rPr lang="en-CA" dirty="0"/>
              <a:t>            fill = TRUE, </a:t>
            </a:r>
            <a:r>
              <a:rPr lang="en-CA" dirty="0" err="1"/>
              <a:t>fill.alpha</a:t>
            </a:r>
            <a:r>
              <a:rPr lang="en-CA" dirty="0"/>
              <a:t> = 0.1)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8B8180-6F2E-BF8E-715D-2F397C022CCB}"/>
              </a:ext>
            </a:extLst>
          </p:cNvPr>
          <p:cNvSpPr txBox="1"/>
          <p:nvPr/>
        </p:nvSpPr>
        <p:spPr>
          <a:xfrm>
            <a:off x="457200" y="1219200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Display data ellipses for each of the groups + the pooled within-grp covariance</a:t>
            </a:r>
          </a:p>
          <a:p>
            <a:r>
              <a:rPr lang="en-CA" dirty="0"/>
              <a:t>How similar are they in size &amp; shape?</a:t>
            </a:r>
          </a:p>
        </p:txBody>
      </p:sp>
      <p:pic>
        <p:nvPicPr>
          <p:cNvPr id="5" name="Picture 4" descr="A collage of different colored circles&#10;&#10;Description automatically generated">
            <a:extLst>
              <a:ext uri="{FF2B5EF4-FFF2-40B4-BE49-F238E27FC236}">
                <a16:creationId xmlns:a16="http://schemas.microsoft.com/office/drawing/2014/main" id="{4EBF10BC-D2AC-8B37-318F-92B638FF5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82" y="2228671"/>
            <a:ext cx="4606930" cy="406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86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0EF5B-2D37-37EC-399C-C03135B8B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>
                <a:latin typeface="Lucida Console" panose="020B0609040504020204" pitchFamily="49" charset="0"/>
              </a:rPr>
              <a:t>heplots</a:t>
            </a:r>
            <a:r>
              <a:rPr lang="en-CA" dirty="0">
                <a:latin typeface="Lucida Console" panose="020B0609040504020204" pitchFamily="49" charset="0"/>
              </a:rPr>
              <a:t>::</a:t>
            </a:r>
            <a:r>
              <a:rPr lang="en-CA" dirty="0" err="1">
                <a:latin typeface="Lucida Console" panose="020B0609040504020204" pitchFamily="49" charset="0"/>
              </a:rPr>
              <a:t>covEllipses</a:t>
            </a:r>
            <a:r>
              <a:rPr lang="en-CA" dirty="0">
                <a:latin typeface="Lucida Console" panose="020B0609040504020204" pitchFamily="49" charset="0"/>
              </a:rPr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419CC-88EC-5753-1257-F72EE669E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&lt;#&gt;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3C7DF-48F1-62FF-8278-C83587211087}"/>
              </a:ext>
            </a:extLst>
          </p:cNvPr>
          <p:cNvSpPr txBox="1"/>
          <p:nvPr/>
        </p:nvSpPr>
        <p:spPr>
          <a:xfrm>
            <a:off x="5256600" y="2256472"/>
            <a:ext cx="35814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covEllipses</a:t>
            </a:r>
            <a:r>
              <a:rPr lang="en-CA" dirty="0"/>
              <a:t>(peng[, 3:6],</a:t>
            </a:r>
          </a:p>
          <a:p>
            <a:r>
              <a:rPr lang="en-CA" dirty="0"/>
              <a:t>             group = </a:t>
            </a:r>
            <a:r>
              <a:rPr lang="en-CA" dirty="0" err="1"/>
              <a:t>peng$species</a:t>
            </a:r>
            <a:r>
              <a:rPr lang="en-CA" dirty="0"/>
              <a:t>,</a:t>
            </a:r>
          </a:p>
          <a:p>
            <a:r>
              <a:rPr lang="en-CA" dirty="0"/>
              <a:t>             </a:t>
            </a:r>
            <a:r>
              <a:rPr lang="en-CA" dirty="0">
                <a:highlight>
                  <a:srgbClr val="FFFF00"/>
                </a:highlight>
              </a:rPr>
              <a:t>center = TRUE</a:t>
            </a:r>
            <a:r>
              <a:rPr lang="en-CA" dirty="0"/>
              <a:t>,</a:t>
            </a:r>
          </a:p>
          <a:p>
            <a:r>
              <a:rPr lang="en-CA" dirty="0"/>
              <a:t>             variables = 1:4,</a:t>
            </a:r>
          </a:p>
          <a:p>
            <a:r>
              <a:rPr lang="en-CA" dirty="0"/>
              <a:t>            fill = TRUE, </a:t>
            </a:r>
            <a:r>
              <a:rPr lang="en-CA" dirty="0" err="1"/>
              <a:t>fill.alpha</a:t>
            </a:r>
            <a:r>
              <a:rPr lang="en-CA" dirty="0"/>
              <a:t> = 0.1)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450298-F958-5A6C-672C-8CE326CA586A}"/>
              </a:ext>
            </a:extLst>
          </p:cNvPr>
          <p:cNvSpPr txBox="1"/>
          <p:nvPr/>
        </p:nvSpPr>
        <p:spPr>
          <a:xfrm>
            <a:off x="457200" y="1295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Easier to see if we center the data ellipses at the grand means</a:t>
            </a:r>
          </a:p>
        </p:txBody>
      </p:sp>
      <p:pic>
        <p:nvPicPr>
          <p:cNvPr id="6" name="Picture 5" descr="A collage of images of a oval with text&#10;&#10;Description automatically generated">
            <a:extLst>
              <a:ext uri="{FF2B5EF4-FFF2-40B4-BE49-F238E27FC236}">
                <a16:creationId xmlns:a16="http://schemas.microsoft.com/office/drawing/2014/main" id="{0AA79B10-68AC-51A0-479F-A5F706B9A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0"/>
            <a:ext cx="4648200" cy="408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10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984E3-2972-769B-68C1-A84B308F0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Box’s </a:t>
            </a:r>
            <a:r>
              <a:rPr lang="en-CA" i="1" dirty="0"/>
              <a:t>M</a:t>
            </a:r>
            <a:r>
              <a:rPr lang="en-CA" dirty="0"/>
              <a:t> test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457D33-94E2-0A46-4581-207926194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21A3E1-3136-C835-1721-82437E03EAA7}"/>
              </a:ext>
            </a:extLst>
          </p:cNvPr>
          <p:cNvSpPr txBox="1"/>
          <p:nvPr/>
        </p:nvSpPr>
        <p:spPr>
          <a:xfrm>
            <a:off x="457200" y="1295400"/>
            <a:ext cx="82296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&gt; (bm &lt;- </a:t>
            </a:r>
            <a:r>
              <a:rPr lang="en-CA" dirty="0" err="1"/>
              <a:t>boxM</a:t>
            </a:r>
            <a:r>
              <a:rPr lang="en-CA" dirty="0"/>
              <a:t>(peng.mod0))</a:t>
            </a:r>
          </a:p>
          <a:p>
            <a:r>
              <a:rPr lang="en-CA" dirty="0"/>
              <a:t>	Box's M-test for Homogeneity of Covariance Matrices</a:t>
            </a:r>
          </a:p>
          <a:p>
            <a:r>
              <a:rPr lang="en-CA" dirty="0"/>
              <a:t>data:  Y</a:t>
            </a:r>
          </a:p>
          <a:p>
            <a:r>
              <a:rPr lang="en-CA" dirty="0"/>
              <a:t>Chi-Sq (approx.) = 74.731, </a:t>
            </a:r>
            <a:r>
              <a:rPr lang="en-CA" dirty="0" err="1"/>
              <a:t>df</a:t>
            </a:r>
            <a:r>
              <a:rPr lang="en-CA" dirty="0"/>
              <a:t> = 20, p-value = 3.02e-08</a:t>
            </a:r>
          </a:p>
          <a:p>
            <a:r>
              <a:rPr lang="en-CA" dirty="0"/>
              <a:t>&gt; plot(bm)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C55D34-3774-B7A0-4304-F7118230C811}"/>
              </a:ext>
            </a:extLst>
          </p:cNvPr>
          <p:cNvSpPr txBox="1"/>
          <p:nvPr/>
        </p:nvSpPr>
        <p:spPr>
          <a:xfrm>
            <a:off x="4800600" y="3276600"/>
            <a:ext cx="3886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plot method for </a:t>
            </a:r>
            <a:r>
              <a:rPr lang="en-CA" dirty="0" err="1"/>
              <a:t>boxM</a:t>
            </a:r>
            <a:r>
              <a:rPr lang="en-CA" dirty="0"/>
              <a:t> shows the contributions to Box’s M test</a:t>
            </a:r>
          </a:p>
          <a:p>
            <a:endParaRPr lang="en-CA" dirty="0"/>
          </a:p>
          <a:p>
            <a:r>
              <a:rPr lang="en-CA" dirty="0"/>
              <a:t>log |S</a:t>
            </a:r>
            <a:r>
              <a:rPr lang="en-CA" baseline="-25000" dirty="0"/>
              <a:t>1</a:t>
            </a:r>
            <a:r>
              <a:rPr lang="en-CA" dirty="0"/>
              <a:t>|, … log |S</a:t>
            </a:r>
            <a:r>
              <a:rPr lang="en-CA" baseline="-25000" dirty="0"/>
              <a:t>g</a:t>
            </a:r>
            <a:r>
              <a:rPr lang="en-CA" dirty="0"/>
              <a:t>| and log |</a:t>
            </a:r>
            <a:r>
              <a:rPr lang="en-CA" dirty="0" err="1"/>
              <a:t>S</a:t>
            </a:r>
            <a:r>
              <a:rPr lang="en-CA" baseline="-25000" dirty="0" err="1"/>
              <a:t>p</a:t>
            </a:r>
            <a:r>
              <a:rPr lang="en-CA" dirty="0"/>
              <a:t>|</a:t>
            </a:r>
          </a:p>
          <a:p>
            <a:endParaRPr lang="en-CA" dirty="0"/>
          </a:p>
          <a:p>
            <a:r>
              <a:rPr lang="en-CA" dirty="0"/>
              <a:t>Gentoo is “smaller” than the others</a:t>
            </a:r>
          </a:p>
          <a:p>
            <a:endParaRPr lang="en-CA" dirty="0"/>
          </a:p>
          <a:p>
            <a:r>
              <a:rPr lang="en-CA" dirty="0"/>
              <a:t>But: Box’s M test is overly sensitive to small departures from equality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10" name="Picture 9" descr="A graph with different types of species&#10;&#10;Description automatically generated with medium confidence">
            <a:extLst>
              <a:ext uri="{FF2B5EF4-FFF2-40B4-BE49-F238E27FC236}">
                <a16:creationId xmlns:a16="http://schemas.microsoft.com/office/drawing/2014/main" id="{E0093E82-5664-8552-BD5A-AFC66E3A8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61" y="2874375"/>
            <a:ext cx="4068739" cy="361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7887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A080066-61B6-40D6-D08D-6460A5447ABF}"/>
              </a:ext>
            </a:extLst>
          </p:cNvPr>
          <p:cNvGrpSpPr/>
          <p:nvPr/>
        </p:nvGrpSpPr>
        <p:grpSpPr>
          <a:xfrm>
            <a:off x="1366471" y="1486129"/>
            <a:ext cx="1942871" cy="1942871"/>
            <a:chOff x="1366471" y="1486129"/>
            <a:chExt cx="1942871" cy="1942871"/>
          </a:xfrm>
        </p:grpSpPr>
        <p:pic>
          <p:nvPicPr>
            <p:cNvPr id="8" name="Picture 7" descr="A picture containing colorful, fresh&#10;&#10;Description automatically generated">
              <a:extLst>
                <a:ext uri="{FF2B5EF4-FFF2-40B4-BE49-F238E27FC236}">
                  <a16:creationId xmlns:a16="http://schemas.microsoft.com/office/drawing/2014/main" id="{11EC24D1-F4F5-4911-9BFA-87CD5F05C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6471" y="1486129"/>
              <a:ext cx="1942871" cy="194287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BE0B87A-62D7-88CE-0346-1AD2C9227512}"/>
                </a:ext>
              </a:extLst>
            </p:cNvPr>
            <p:cNvSpPr txBox="1"/>
            <p:nvPr/>
          </p:nvSpPr>
          <p:spPr>
            <a:xfrm>
              <a:off x="1523999" y="1630048"/>
              <a:ext cx="1422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data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946A77-5613-960F-AECE-7C7AF2109F0F}"/>
              </a:ext>
            </a:extLst>
          </p:cNvPr>
          <p:cNvGrpSpPr/>
          <p:nvPr/>
        </p:nvGrpSpPr>
        <p:grpSpPr>
          <a:xfrm>
            <a:off x="2946889" y="2338754"/>
            <a:ext cx="3390900" cy="2543175"/>
            <a:chOff x="2946889" y="2338754"/>
            <a:chExt cx="3390900" cy="2543175"/>
          </a:xfrm>
        </p:grpSpPr>
        <p:pic>
          <p:nvPicPr>
            <p:cNvPr id="2" name="Picture 1" descr="Diagram, engineering drawing&#10;&#10;Description automatically generated with medium confidence">
              <a:extLst>
                <a:ext uri="{FF2B5EF4-FFF2-40B4-BE49-F238E27FC236}">
                  <a16:creationId xmlns:a16="http://schemas.microsoft.com/office/drawing/2014/main" id="{72FD6771-D775-4B9D-9F0D-498B99014C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742" b="98597" l="2313" r="99563">
                          <a14:foregroundMark x1="8313" y1="11880" x2="9750" y2="24041"/>
                          <a14:foregroundMark x1="9750" y1="24041" x2="33500" y2="34892"/>
                          <a14:foregroundMark x1="33500" y1="34892" x2="52500" y2="84939"/>
                          <a14:foregroundMark x1="52500" y1="84939" x2="52500" y2="84939"/>
                          <a14:foregroundMark x1="52500" y1="84659" x2="87813" y2="66511"/>
                          <a14:foregroundMark x1="87813" y1="66511" x2="90000" y2="47521"/>
                          <a14:foregroundMark x1="90000" y1="47521" x2="90000" y2="47521"/>
                          <a14:foregroundMark x1="71875" y1="22544" x2="57563" y2="22451"/>
                          <a14:foregroundMark x1="57563" y1="22451" x2="37188" y2="34238"/>
                          <a14:foregroundMark x1="37188" y1="34238" x2="39688" y2="50889"/>
                          <a14:foregroundMark x1="39688" y1="50889" x2="67313" y2="49298"/>
                          <a14:foregroundMark x1="64699" y1="37180" x2="59562" y2="13377"/>
                          <a14:foregroundMark x1="44364" y1="47152" x2="32875" y2="72685"/>
                          <a14:foregroundMark x1="59562" y1="13377" x2="48449" y2="38073"/>
                          <a14:foregroundMark x1="32875" y1="72685" x2="83250" y2="57624"/>
                          <a14:foregroundMark x1="83250" y1="57624" x2="66066" y2="44375"/>
                          <a14:foregroundMark x1="21250" y1="21328" x2="14125" y2="26754"/>
                          <a14:foregroundMark x1="14125" y1="26754" x2="9625" y2="33489"/>
                          <a14:foregroundMark x1="9625" y1="33489" x2="43425" y2="44695"/>
                          <a14:foregroundMark x1="64569" y1="37137" x2="67813" y2="35360"/>
                          <a14:foregroundMark x1="67813" y1="35360" x2="69625" y2="12254"/>
                          <a14:foregroundMark x1="48283" y1="47579" x2="36563" y2="66978"/>
                          <a14:foregroundMark x1="69625" y1="12254" x2="55024" y2="36421"/>
                          <a14:foregroundMark x1="36563" y1="66978" x2="50000" y2="69317"/>
                          <a14:foregroundMark x1="50000" y1="69317" x2="62500" y2="48176"/>
                          <a14:foregroundMark x1="62500" y1="48176" x2="62625" y2="67166"/>
                          <a14:foregroundMark x1="62625" y1="67166" x2="72750" y2="69691"/>
                          <a14:foregroundMark x1="72750" y1="69691" x2="74875" y2="76894"/>
                          <a14:foregroundMark x1="74875" y1="76894" x2="75063" y2="85968"/>
                          <a14:foregroundMark x1="95813" y1="72404" x2="89500" y2="89804"/>
                          <a14:foregroundMark x1="89500" y1="89804" x2="94375" y2="84378"/>
                          <a14:foregroundMark x1="94375" y1="84378" x2="89188" y2="96632"/>
                          <a14:foregroundMark x1="89188" y1="96632" x2="95500" y2="90833"/>
                          <a14:foregroundMark x1="95500" y1="90833" x2="84875" y2="88400"/>
                          <a14:foregroundMark x1="84875" y1="88400" x2="84375" y2="80355"/>
                          <a14:foregroundMark x1="84375" y1="80355" x2="76250" y2="82226"/>
                          <a14:foregroundMark x1="76250" y1="82226" x2="80688" y2="63704"/>
                          <a14:foregroundMark x1="80688" y1="63704" x2="70625" y2="72030"/>
                          <a14:foregroundMark x1="70625" y1="72030" x2="66688" y2="59027"/>
                          <a14:foregroundMark x1="66688" y1="59027" x2="59688" y2="58653"/>
                          <a14:foregroundMark x1="59688" y1="58653" x2="52250" y2="70065"/>
                          <a14:foregroundMark x1="52250" y1="70065" x2="70000" y2="41534"/>
                          <a14:foregroundMark x1="57241" y1="46759" x2="44875" y2="51824"/>
                          <a14:foregroundMark x1="70000" y1="41534" x2="66313" y2="43043"/>
                          <a14:foregroundMark x1="44875" y1="51824" x2="34313" y2="47053"/>
                          <a14:foregroundMark x1="34313" y1="47053" x2="30500" y2="34799"/>
                          <a14:foregroundMark x1="30500" y1="34799" x2="27000" y2="29935"/>
                          <a14:foregroundMark x1="27000" y1="29935" x2="21750" y2="34331"/>
                          <a14:foregroundMark x1="21750" y1="34331" x2="18500" y2="17493"/>
                          <a14:foregroundMark x1="16313" y1="40879" x2="18500" y2="40879"/>
                          <a14:foregroundMark x1="20563" y1="42937" x2="29250" y2="55659"/>
                          <a14:foregroundMark x1="33313" y1="26660" x2="36688" y2="20767"/>
                          <a14:foregroundMark x1="36688" y1="20767" x2="31000" y2="26567"/>
                          <a14:foregroundMark x1="31000" y1="26567" x2="36063" y2="23480"/>
                          <a14:foregroundMark x1="36063" y1="23480" x2="37375" y2="27689"/>
                          <a14:foregroundMark x1="71688" y1="87933" x2="71688" y2="89242"/>
                          <a14:foregroundMark x1="43125" y1="87746" x2="41813" y2="92049"/>
                          <a14:foregroundMark x1="84438" y1="12442" x2="83750" y2="22077"/>
                          <a14:foregroundMark x1="83750" y1="22077" x2="85250" y2="30028"/>
                          <a14:foregroundMark x1="85250" y1="30028" x2="88375" y2="17961"/>
                          <a14:foregroundMark x1="88375" y1="17961" x2="87625" y2="26286"/>
                          <a14:foregroundMark x1="87625" y1="26286" x2="91563" y2="30496"/>
                          <a14:foregroundMark x1="9000" y1="60524" x2="8875" y2="86342"/>
                          <a14:foregroundMark x1="8875" y1="86342" x2="14750" y2="81197"/>
                          <a14:foregroundMark x1="14750" y1="81197" x2="22688" y2="78017"/>
                          <a14:foregroundMark x1="22688" y1="78017" x2="27187" y2="95136"/>
                          <a14:foregroundMark x1="27187" y1="95136" x2="31625" y2="98690"/>
                          <a14:foregroundMark x1="31625" y1="98690" x2="31625" y2="98690"/>
                          <a14:foregroundMark x1="5813" y1="87746" x2="1688" y2="94761"/>
                          <a14:foregroundMark x1="1688" y1="94761" x2="3938" y2="78391"/>
                          <a14:foregroundMark x1="3938" y1="78391" x2="2438" y2="51169"/>
                          <a14:foregroundMark x1="2438" y1="51169" x2="4188" y2="39196"/>
                          <a14:foregroundMark x1="4188" y1="39196" x2="375" y2="44715"/>
                          <a14:foregroundMark x1="375" y1="44715" x2="2313" y2="8419"/>
                          <a14:foregroundMark x1="2313" y1="8419" x2="13250" y2="16183"/>
                          <a14:foregroundMark x1="13250" y1="16183" x2="14438" y2="13938"/>
                          <a14:foregroundMark x1="97500" y1="95323" x2="98625" y2="83349"/>
                          <a14:foregroundMark x1="98625" y1="83349" x2="94750" y2="87278"/>
                          <a14:foregroundMark x1="94750" y1="87278" x2="98625" y2="10384"/>
                          <a14:foregroundMark x1="98625" y1="10384" x2="96250" y2="29280"/>
                          <a14:foregroundMark x1="96250" y1="29280" x2="96250" y2="21048"/>
                          <a14:foregroundMark x1="96250" y1="21048" x2="94750" y2="29747"/>
                          <a14:foregroundMark x1="94750" y1="29747" x2="90188" y2="34705"/>
                          <a14:foregroundMark x1="90188" y1="34705" x2="90250" y2="22825"/>
                          <a14:foregroundMark x1="90250" y1="22825" x2="85875" y2="26193"/>
                          <a14:foregroundMark x1="85875" y1="26193" x2="80938" y2="12909"/>
                          <a14:foregroundMark x1="80938" y1="12909" x2="76125" y2="17493"/>
                          <a14:foregroundMark x1="76125" y1="17493" x2="71063" y2="14406"/>
                          <a14:foregroundMark x1="71063" y1="14406" x2="60375" y2="15248"/>
                          <a14:foregroundMark x1="60375" y1="15248" x2="58938" y2="13190"/>
                          <a14:foregroundMark x1="97500" y1="61272" x2="98875" y2="98129"/>
                          <a14:foregroundMark x1="98875" y1="98129" x2="96375" y2="40692"/>
                          <a14:foregroundMark x1="96375" y1="40692" x2="99375" y2="65949"/>
                          <a14:foregroundMark x1="99375" y1="65949" x2="96938" y2="17399"/>
                          <a14:foregroundMark x1="96938" y1="17399" x2="99125" y2="38634"/>
                          <a14:foregroundMark x1="99125" y1="38634" x2="96938" y2="14125"/>
                          <a14:foregroundMark x1="96938" y1="14125" x2="97688" y2="6455"/>
                          <a14:foregroundMark x1="97688" y1="6455" x2="89250" y2="11880"/>
                          <a14:foregroundMark x1="89250" y1="11880" x2="86563" y2="5145"/>
                          <a14:foregroundMark x1="86563" y1="5145" x2="83250" y2="3742"/>
                          <a14:foregroundMark x1="98313" y1="69411" x2="98313" y2="91768"/>
                          <a14:foregroundMark x1="98313" y1="91768" x2="98250" y2="77923"/>
                          <a14:foregroundMark x1="98250" y1="77923" x2="99813" y2="84846"/>
                          <a14:foregroundMark x1="99813" y1="84846" x2="99563" y2="72498"/>
                          <a14:foregroundMark x1="99563" y1="72498" x2="98188" y2="69130"/>
                          <a14:foregroundMark x1="43313" y1="45557" x2="43500" y2="44341"/>
                          <a14:foregroundMark x1="43375" y1="44808" x2="43438" y2="44715"/>
                          <a14:foregroundMark x1="43313" y1="45370" x2="43563" y2="45744"/>
                          <a14:foregroundMark x1="43563" y1="46024" x2="43813" y2="46866"/>
                          <a14:backgroundMark x1="50813" y1="42470" x2="56688" y2="43312"/>
                          <a14:backgroundMark x1="56688" y1="43312" x2="50313" y2="42657"/>
                          <a14:backgroundMark x1="51125" y1="41908" x2="53000" y2="45276"/>
                          <a14:backgroundMark x1="52000" y1="42189" x2="57563" y2="43031"/>
                          <a14:backgroundMark x1="57563" y1="43031" x2="56875" y2="43966"/>
                          <a14:backgroundMark x1="57938" y1="43686" x2="59813" y2="43686"/>
                          <a14:backgroundMark x1="57938" y1="43218" x2="59813" y2="44434"/>
                          <a14:backgroundMark x1="56250" y1="41628" x2="57063" y2="39850"/>
                          <a14:backgroundMark x1="51625" y1="41628" x2="53312" y2="45276"/>
                          <a14:backgroundMark x1="52125" y1="40692" x2="50813" y2="41628"/>
                          <a14:backgroundMark x1="54875" y1="40131" x2="60875" y2="42657"/>
                          <a14:backgroundMark x1="60875" y1="42657" x2="61313" y2="43218"/>
                          <a14:backgroundMark x1="60500" y1="42657" x2="53938" y2="39850"/>
                          <a14:backgroundMark x1="53938" y1="39850" x2="48125" y2="41534"/>
                          <a14:backgroundMark x1="48125" y1="41534" x2="53312" y2="44715"/>
                          <a14:backgroundMark x1="53312" y1="44715" x2="53312" y2="44715"/>
                          <a14:backgroundMark x1="45375" y1="42657" x2="50063" y2="43312"/>
                          <a14:backgroundMark x1="50063" y1="43312" x2="48750" y2="44995"/>
                          <a14:backgroundMark x1="44875" y1="43966" x2="49063" y2="38634"/>
                          <a14:backgroundMark x1="49063" y1="38634" x2="49438" y2="38634"/>
                          <a14:backgroundMark x1="58250" y1="42189" x2="62750" y2="40225"/>
                          <a14:backgroundMark x1="62750" y1="40225" x2="63500" y2="44434"/>
                          <a14:backgroundMark x1="63188" y1="41908" x2="64875" y2="44715"/>
                          <a14:backgroundMark x1="58625" y1="45276" x2="57438" y2="45463"/>
                          <a14:backgroundMark x1="58750" y1="40131" x2="61000" y2="39850"/>
                          <a14:backgroundMark x1="59813" y1="45744" x2="61813" y2="44247"/>
                          <a14:backgroundMark x1="61313" y1="45744" x2="62000" y2="44434"/>
                          <a14:backgroundMark x1="58938" y1="46024" x2="58938" y2="45463"/>
                          <a14:backgroundMark x1="47750" y1="46211" x2="45188" y2="45744"/>
                          <a14:backgroundMark x1="46875" y1="45744" x2="47250" y2="43686"/>
                          <a14:backgroundMark x1="44660" y1="45804" x2="48250" y2="46024"/>
                          <a14:backgroundMark x1="49625" y1="45744" x2="47875" y2="46024"/>
                          <a14:backgroundMark x1="44688" y1="44247" x2="45375" y2="44434"/>
                          <a14:backgroundMark x1="63500" y1="39383" x2="65875" y2="40131"/>
                          <a14:backgroundMark x1="62687" y1="45276" x2="57438" y2="46024"/>
                          <a14:backgroundMark x1="46875" y1="38634" x2="47375" y2="38634"/>
                          <a14:backgroundMark x1="47750" y1="38073" x2="47750" y2="38354"/>
                          <a14:backgroundMark x1="47875" y1="38354" x2="48750" y2="37886"/>
                          <a14:backgroundMark x1="47875" y1="38915" x2="48438" y2="38354"/>
                          <a14:backgroundMark x1="53000" y1="39850" x2="58375" y2="40412"/>
                          <a14:backgroundMark x1="58375" y1="40412" x2="63500" y2="38915"/>
                          <a14:backgroundMark x1="63500" y1="38915" x2="56063" y2="38915"/>
                          <a14:backgroundMark x1="56063" y1="38915" x2="63313" y2="38354"/>
                          <a14:backgroundMark x1="63313" y1="38354" x2="53312" y2="37605"/>
                          <a14:backgroundMark x1="52500" y1="38634" x2="53688" y2="39102"/>
                          <a14:backgroundMark x1="47563" y1="38634" x2="48063" y2="38354"/>
                          <a14:backgroundMark x1="48063" y1="38354" x2="48563" y2="38073"/>
                          <a14:backgroundMark x1="64563" y1="41160" x2="65750" y2="40692"/>
                          <a14:backgroundMark x1="65563" y1="40692" x2="65375" y2="41441"/>
                          <a14:backgroundMark x1="65750" y1="45463" x2="65875" y2="43218"/>
                          <a14:backgroundMark x1="65563" y1="45744" x2="65563" y2="42189"/>
                          <a14:backgroundMark x1="65375" y1="45463" x2="65375" y2="42470"/>
                          <a14:backgroundMark x1="64875" y1="45276" x2="64875" y2="42189"/>
                          <a14:backgroundMark x1="64875" y1="44715" x2="64688" y2="42189"/>
                          <a14:backgroundMark x1="64375" y1="42189" x2="64375" y2="42189"/>
                          <a14:backgroundMark x1="64563" y1="43218" x2="65375" y2="44995"/>
                          <a14:backgroundMark x1="65063" y1="41441" x2="65250" y2="42470"/>
                          <a14:backgroundMark x1="65250" y1="42470" x2="65250" y2="44247"/>
                          <a14:backgroundMark x1="57375" y1="46399" x2="58438" y2="46024"/>
                          <a14:backgroundMark x1="65938" y1="43779" x2="66000" y2="44247"/>
                          <a14:backgroundMark x1="66000" y1="44621" x2="65938" y2="43779"/>
                          <a14:backgroundMark x1="66063" y1="44995" x2="66063" y2="44153"/>
                          <a14:backgroundMark x1="63188" y1="38167" x2="64875" y2="38728"/>
                          <a14:backgroundMark x1="48438" y1="38073" x2="48500" y2="37979"/>
                          <a14:backgroundMark x1="48375" y1="37979" x2="48188" y2="37792"/>
                          <a14:backgroundMark x1="48500" y1="37886" x2="48625" y2="37979"/>
                          <a14:backgroundMark x1="48500" y1="37792" x2="48188" y2="37792"/>
                          <a14:backgroundMark x1="48313" y1="37605" x2="49063" y2="37886"/>
                        </a14:backgroundRemoval>
                      </a14:imgEffect>
                    </a14:imgLayer>
                  </a14:imgProps>
                </a:ext>
              </a:extLst>
            </a:blip>
            <a:srcRect l="11000"/>
            <a:stretch/>
          </p:blipFill>
          <p:spPr>
            <a:xfrm>
              <a:off x="2946889" y="2338754"/>
              <a:ext cx="3390900" cy="2543175"/>
            </a:xfrm>
            <a:prstGeom prst="rect">
              <a:avLst/>
            </a:prstGeom>
          </p:spPr>
        </p:pic>
        <p:pic>
          <p:nvPicPr>
            <p:cNvPr id="9" name="Picture 8" descr="Diagram&#10;&#10;Description automatically generated">
              <a:extLst>
                <a:ext uri="{FF2B5EF4-FFF2-40B4-BE49-F238E27FC236}">
                  <a16:creationId xmlns:a16="http://schemas.microsoft.com/office/drawing/2014/main" id="{E4814DF3-06D3-4C35-9F20-1E6EBDD37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17480" y="3543300"/>
              <a:ext cx="1049718" cy="35960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DB497BF-02CE-45A4-90D0-3FBF562109AE}"/>
              </a:ext>
            </a:extLst>
          </p:cNvPr>
          <p:cNvSpPr txBox="1"/>
          <p:nvPr/>
        </p:nvSpPr>
        <p:spPr>
          <a:xfrm>
            <a:off x="630935" y="353978"/>
            <a:ext cx="7754113" cy="83099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Multivariate Juicers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6CEBBC-13DA-44D1-85B3-86960864DB49}"/>
              </a:ext>
            </a:extLst>
          </p:cNvPr>
          <p:cNvSpPr txBox="1"/>
          <p:nvPr/>
        </p:nvSpPr>
        <p:spPr>
          <a:xfrm>
            <a:off x="3810000" y="1398651"/>
            <a:ext cx="4648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Squeeze the most flavor from your data in low-D space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F364F-8409-4682-B75D-C19ED2684FDE}"/>
              </a:ext>
            </a:extLst>
          </p:cNvPr>
          <p:cNvSpPr txBox="1"/>
          <p:nvPr/>
        </p:nvSpPr>
        <p:spPr>
          <a:xfrm>
            <a:off x="630935" y="4922930"/>
            <a:ext cx="523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sz="2800" dirty="0"/>
              <a:t>Biplot: The data juicer</a:t>
            </a:r>
          </a:p>
          <a:p>
            <a:pPr marL="342900" indent="-342900">
              <a:buClr>
                <a:srgbClr val="FF0000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sz="2800" dirty="0"/>
              <a:t>CDA plots: The MANOVA juicer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8A900CB-AAED-D1C7-286D-675A1FA53DC9}"/>
              </a:ext>
            </a:extLst>
          </p:cNvPr>
          <p:cNvGrpSpPr/>
          <p:nvPr/>
        </p:nvGrpSpPr>
        <p:grpSpPr>
          <a:xfrm>
            <a:off x="6247759" y="3543300"/>
            <a:ext cx="1607344" cy="1600200"/>
            <a:chOff x="6247759" y="3543300"/>
            <a:chExt cx="1607344" cy="1600200"/>
          </a:xfrm>
        </p:grpSpPr>
        <p:pic>
          <p:nvPicPr>
            <p:cNvPr id="4" name="Picture 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91B85D0-E564-489F-B755-5DBEB0E53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47759" y="3543300"/>
              <a:ext cx="1607344" cy="16002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B16C60-4D7D-1973-96CA-0075D4FE1350}"/>
                </a:ext>
              </a:extLst>
            </p:cNvPr>
            <p:cNvSpPr txBox="1"/>
            <p:nvPr/>
          </p:nvSpPr>
          <p:spPr>
            <a:xfrm>
              <a:off x="6690069" y="4500929"/>
              <a:ext cx="114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bg1"/>
                  </a:solidFill>
                </a:rPr>
                <a:t>insight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041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E1746-8415-4806-804F-46BD75ECA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Low-D displays of High-D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5EAE12-1F7B-46F5-9236-81ADE14F1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High-D data often shown in 2D views – orthogonal projections in variable space: scatterplots!</a:t>
            </a:r>
          </a:p>
          <a:p>
            <a:r>
              <a:rPr lang="en-US" sz="2000" dirty="0"/>
              <a:t>Dimension-reduction methods (e.g., PCA) project the data into subspace with optimal properties – account for largest variance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A5FDE3-93E4-4DFE-A806-DA6E9DD2B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D9A28794-AE09-488C-A755-5DC5A40D6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964" y="3320893"/>
            <a:ext cx="5606207" cy="289078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EF0C4BB-0688-B370-CDD8-4C039FA400DC}"/>
              </a:ext>
            </a:extLst>
          </p:cNvPr>
          <p:cNvGrpSpPr/>
          <p:nvPr/>
        </p:nvGrpSpPr>
        <p:grpSpPr>
          <a:xfrm>
            <a:off x="265437" y="3293713"/>
            <a:ext cx="2815156" cy="2908748"/>
            <a:chOff x="265437" y="3293713"/>
            <a:chExt cx="2815156" cy="2908748"/>
          </a:xfrm>
        </p:grpSpPr>
        <p:pic>
          <p:nvPicPr>
            <p:cNvPr id="7" name="Picture 6" descr="A picture containing text, orange, close&#10;&#10;Description automatically generated">
              <a:extLst>
                <a:ext uri="{FF2B5EF4-FFF2-40B4-BE49-F238E27FC236}">
                  <a16:creationId xmlns:a16="http://schemas.microsoft.com/office/drawing/2014/main" id="{14D0F87C-411B-EF9B-1386-D77F7D098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3293713"/>
              <a:ext cx="2438400" cy="261486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B7C7E5-C879-3DDA-4C9B-2B54A0805C63}"/>
                </a:ext>
              </a:extLst>
            </p:cNvPr>
            <p:cNvSpPr txBox="1"/>
            <p:nvPr/>
          </p:nvSpPr>
          <p:spPr>
            <a:xfrm>
              <a:off x="265437" y="5956240"/>
              <a:ext cx="2815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/>
                <a:t>Cover image of Hofstadter, </a:t>
              </a:r>
              <a:r>
                <a:rPr lang="en-CA" sz="1000" i="1" dirty="0"/>
                <a:t>G</a:t>
              </a:r>
              <a:r>
                <a:rPr lang="en-CA" sz="1000" i="1" dirty="0">
                  <a:latin typeface="Calibri" panose="020F0502020204030204" pitchFamily="34" charset="0"/>
                  <a:cs typeface="Calibri" panose="020F0502020204030204" pitchFamily="34" charset="0"/>
                </a:rPr>
                <a:t>ö</a:t>
              </a:r>
              <a:r>
                <a:rPr lang="en-CA" sz="1000" i="1" dirty="0"/>
                <a:t>del, Bach &amp; Escher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844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PCA, CDA &amp; Biplots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/>
              <a:t>For multivariate data, often want to view the data in a low-D space that extracts the most “juice”</a:t>
            </a:r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/>
              <a:t>PCA: finds weighted sums of variables which are:</a:t>
            </a:r>
          </a:p>
          <a:p>
            <a:pPr lvl="1"/>
            <a:r>
              <a:rPr lang="en-US" sz="2400" dirty="0"/>
              <a:t>Uncorrelated</a:t>
            </a:r>
          </a:p>
          <a:p>
            <a:pPr lvl="1"/>
            <a:r>
              <a:rPr lang="en-US" sz="2400" dirty="0"/>
              <a:t>Account for </a:t>
            </a:r>
            <a:r>
              <a:rPr lang="en-US" sz="2400" dirty="0">
                <a:solidFill>
                  <a:srgbClr val="FF0000"/>
                </a:solidFill>
              </a:rPr>
              <a:t>maximum variance</a:t>
            </a:r>
          </a:p>
          <a:p>
            <a:r>
              <a:rPr lang="en-US" dirty="0"/>
              <a:t>CDA: finds weighted sums to account for greatest MANOVA </a:t>
            </a:r>
            <a:r>
              <a:rPr lang="en-US" dirty="0">
                <a:solidFill>
                  <a:srgbClr val="FF0000"/>
                </a:solidFill>
              </a:rPr>
              <a:t>between-group variance </a:t>
            </a:r>
            <a:r>
              <a:rPr lang="en-US" dirty="0"/>
              <a:t>(</a:t>
            </a:r>
            <a:r>
              <a:rPr lang="en-US" b="1" dirty="0"/>
              <a:t>H</a:t>
            </a:r>
            <a:r>
              <a:rPr lang="en-US" dirty="0"/>
              <a:t> </a:t>
            </a:r>
            <a:r>
              <a:rPr lang="en-US" dirty="0" err="1"/>
              <a:t>wrt</a:t>
            </a:r>
            <a:r>
              <a:rPr lang="en-US" dirty="0"/>
              <a:t> </a:t>
            </a:r>
            <a:r>
              <a:rPr lang="en-US" b="1" dirty="0"/>
              <a:t>E</a:t>
            </a:r>
            <a:r>
              <a:rPr lang="en-US" dirty="0"/>
              <a:t>) 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B</a:t>
            </a:r>
            <a:r>
              <a:rPr lang="en-US" sz="2800" dirty="0"/>
              <a:t>iplot: a 2D (or 3D) plot of the largest PCA / CDA dimensions--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Vectors</a:t>
            </a:r>
            <a:r>
              <a:rPr lang="en-US" sz="2400" dirty="0"/>
              <a:t> in this plot show the original data variables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Points</a:t>
            </a:r>
            <a:r>
              <a:rPr lang="en-US" sz="2400" dirty="0"/>
              <a:t> in this plot show the observations</a:t>
            </a:r>
          </a:p>
          <a:p>
            <a:pPr lvl="2"/>
            <a:r>
              <a:rPr lang="en-US" sz="2000" dirty="0"/>
              <a:t>Data ellipses here show within group relations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7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Biplot: The data juicer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160655" cy="1200329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peng.pca</a:t>
            </a:r>
            <a:r>
              <a:rPr lang="en-US" dirty="0"/>
              <a:t> &lt;- </a:t>
            </a:r>
            <a:r>
              <a:rPr lang="en-CA" dirty="0" err="1"/>
              <a:t>prcomp</a:t>
            </a:r>
            <a:r>
              <a:rPr lang="en-CA" dirty="0"/>
              <a:t> (~ </a:t>
            </a:r>
            <a:r>
              <a:rPr lang="en-CA" dirty="0" err="1"/>
              <a:t>bill_length</a:t>
            </a:r>
            <a:r>
              <a:rPr lang="en-CA" dirty="0"/>
              <a:t> + </a:t>
            </a:r>
            <a:r>
              <a:rPr lang="en-CA" dirty="0" err="1"/>
              <a:t>bill_depth</a:t>
            </a:r>
            <a:r>
              <a:rPr lang="en-CA" dirty="0"/>
              <a:t> + </a:t>
            </a:r>
            <a:r>
              <a:rPr lang="en-CA" dirty="0" err="1"/>
              <a:t>flipper_length</a:t>
            </a:r>
            <a:r>
              <a:rPr lang="en-CA" dirty="0"/>
              <a:t> + </a:t>
            </a:r>
            <a:r>
              <a:rPr lang="en-CA" dirty="0" err="1"/>
              <a:t>body_mass</a:t>
            </a:r>
            <a:r>
              <a:rPr lang="en-CA" dirty="0"/>
              <a:t>)</a:t>
            </a:r>
            <a:endParaRPr lang="en-US" dirty="0"/>
          </a:p>
          <a:p>
            <a:r>
              <a:rPr lang="en-US" dirty="0"/>
              <a:t>library(</a:t>
            </a:r>
            <a:r>
              <a:rPr lang="en-US" dirty="0" err="1"/>
              <a:t>ggbiplot</a:t>
            </a:r>
            <a:r>
              <a:rPr lang="en-US" dirty="0"/>
              <a:t>)</a:t>
            </a:r>
          </a:p>
          <a:p>
            <a:r>
              <a:rPr lang="en-US" dirty="0" err="1"/>
              <a:t>ggbiplot</a:t>
            </a:r>
            <a:r>
              <a:rPr lang="en-US" dirty="0"/>
              <a:t>(</a:t>
            </a:r>
            <a:r>
              <a:rPr lang="en-US" dirty="0" err="1"/>
              <a:t>peng.pca</a:t>
            </a:r>
            <a:r>
              <a:rPr lang="en-US" dirty="0"/>
              <a:t>, </a:t>
            </a:r>
            <a:r>
              <a:rPr lang="en-US" dirty="0" err="1"/>
              <a:t>obs.scale</a:t>
            </a:r>
            <a:r>
              <a:rPr lang="en-US" dirty="0"/>
              <a:t> = 1, </a:t>
            </a:r>
            <a:r>
              <a:rPr lang="en-US" dirty="0" err="1"/>
              <a:t>var.scale</a:t>
            </a:r>
            <a:r>
              <a:rPr lang="en-US" dirty="0"/>
              <a:t> = 1,</a:t>
            </a:r>
          </a:p>
          <a:p>
            <a:r>
              <a:rPr lang="en-US" dirty="0"/>
              <a:t>         groups = </a:t>
            </a:r>
            <a:r>
              <a:rPr lang="en-US" dirty="0" err="1"/>
              <a:t>peng$species</a:t>
            </a:r>
            <a:r>
              <a:rPr lang="en-US" dirty="0"/>
              <a:t>,  ellipse = TRUE, circle = TRUE)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957107"/>
            <a:ext cx="3124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PC1, PC2 ~ 88.1% of variance</a:t>
            </a:r>
          </a:p>
          <a:p>
            <a:endParaRPr lang="en-US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PC1: largely flipper length &amp; body mass: “penguin size”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PC2: relates to “bill shape”</a:t>
            </a:r>
          </a:p>
          <a:p>
            <a:endParaRPr lang="en-US" sz="1600" dirty="0"/>
          </a:p>
          <a:p>
            <a:r>
              <a:rPr lang="en-US" sz="1600" dirty="0"/>
              <a:t>Easy to characterize the species in terms of these variables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9438" y="6281428"/>
            <a:ext cx="41587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https://rpubs.com/friendly/penguin-biplots</a:t>
            </a:r>
            <a:r>
              <a:rPr lang="en-US" sz="1400" dirty="0"/>
              <a:t> </a:t>
            </a:r>
          </a:p>
        </p:txBody>
      </p:sp>
      <p:pic>
        <p:nvPicPr>
          <p:cNvPr id="12" name="Picture 11" descr="A diagram of different types of objects&#10;&#10;Description automatically generated">
            <a:extLst>
              <a:ext uri="{FF2B5EF4-FFF2-40B4-BE49-F238E27FC236}">
                <a16:creationId xmlns:a16="http://schemas.microsoft.com/office/drawing/2014/main" id="{386A126F-02A9-2DB9-BE86-D3D18C67A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655" y="2517401"/>
            <a:ext cx="4420200" cy="3816000"/>
          </a:xfrm>
          <a:prstGeom prst="rect">
            <a:avLst/>
          </a:prstGeom>
        </p:spPr>
      </p:pic>
      <p:pic>
        <p:nvPicPr>
          <p:cNvPr id="7" name="Picture 6" descr="A hexagon with arrows pointing to different colors&#10;&#10;Description automatically generated">
            <a:extLst>
              <a:ext uri="{FF2B5EF4-FFF2-40B4-BE49-F238E27FC236}">
                <a16:creationId xmlns:a16="http://schemas.microsoft.com/office/drawing/2014/main" id="{352CFB44-4705-A743-E8CA-66146EFFAA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45" y="5151480"/>
            <a:ext cx="888641" cy="102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12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34999E-CE0F-D627-5119-EF95F88BB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Publication goals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95ECBC-23E0-5DCB-2253-5F588330C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Main goal: Publish the book w/ CRC Press</a:t>
            </a:r>
          </a:p>
          <a:p>
            <a:pPr lvl="1"/>
            <a:r>
              <a:rPr lang="en-CA" dirty="0"/>
              <a:t>LaTeX format, krantz style</a:t>
            </a:r>
          </a:p>
          <a:p>
            <a:pPr lvl="1"/>
            <a:r>
              <a:rPr lang="en-CA" dirty="0"/>
              <a:t>Make the printed book attractive, as in DDAR</a:t>
            </a:r>
          </a:p>
          <a:p>
            <a:pPr lvl="1"/>
            <a:r>
              <a:rPr lang="en-CA" dirty="0"/>
              <a:t>Comprehensive indexing</a:t>
            </a:r>
          </a:p>
          <a:p>
            <a:r>
              <a:rPr lang="en-CA" dirty="0"/>
              <a:t>Also: online free HTML version</a:t>
            </a:r>
          </a:p>
          <a:p>
            <a:pPr lvl="1"/>
            <a:r>
              <a:rPr lang="en-CA" dirty="0"/>
              <a:t>Use online features: </a:t>
            </a:r>
          </a:p>
          <a:p>
            <a:pPr lvl="2"/>
            <a:r>
              <a:rPr lang="en-CA" dirty="0"/>
              <a:t>code folding (toggle on/off)</a:t>
            </a:r>
          </a:p>
          <a:p>
            <a:pPr lvl="2"/>
            <a:r>
              <a:rPr lang="en-CA" dirty="0"/>
              <a:t>tabbed displays to show alternatives</a:t>
            </a:r>
          </a:p>
          <a:p>
            <a:pPr lvl="1"/>
            <a:r>
              <a:rPr lang="en-CA" dirty="0"/>
              <a:t>Animated graphics (GIFs)</a:t>
            </a:r>
          </a:p>
          <a:p>
            <a:pPr lvl="1"/>
            <a:r>
              <a:rPr lang="en-CA" dirty="0"/>
              <a:t>Dynamic/interactive graphics ??</a:t>
            </a:r>
          </a:p>
          <a:p>
            <a:pPr lvl="2"/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3F02CC-F528-BC22-F2AE-4C6004381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752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A2678-4B78-8E16-B271-6B71F149B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Canonical discriminant plots: The MANOVA juicer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E06A756-658D-C8F2-6A93-03A89E7F7B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175260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CA" sz="2000" dirty="0"/>
                  <a:t>As with the biplot, we can visualize MLM for all responses by projecting H and E into low-rank space</a:t>
                </a:r>
              </a:p>
              <a:p>
                <a:r>
                  <a:rPr lang="en-CA" sz="2000" dirty="0"/>
                  <a:t>Canonical projection: </a:t>
                </a:r>
                <a14:m>
                  <m:oMath xmlns:m="http://schemas.openxmlformats.org/officeDocument/2006/math">
                    <m:r>
                      <a:rPr lang="en-CA" sz="2000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CA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𝒁</m:t>
                    </m:r>
                    <m:r>
                      <a:rPr lang="en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CA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𝒀</m:t>
                    </m:r>
                    <m:sSup>
                      <m:sSupPr>
                        <m:ctrlPr>
                          <a:rPr lang="en-CA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CA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−1/2</m:t>
                        </m:r>
                      </m:sup>
                    </m:sSup>
                    <m:r>
                      <a:rPr lang="en-CA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𝐕</m:t>
                    </m:r>
                  </m:oMath>
                </a14:m>
                <a:r>
                  <a:rPr lang="en-CA" sz="2000" b="0" dirty="0"/>
                  <a:t> where </a:t>
                </a:r>
                <a:r>
                  <a:rPr lang="en-CA" sz="2000" b="1" dirty="0"/>
                  <a:t>V</a:t>
                </a:r>
                <a:r>
                  <a:rPr lang="en-CA" sz="2000" b="0" dirty="0"/>
                  <a:t> = eigenvectors of HE</a:t>
                </a:r>
                <a:r>
                  <a:rPr lang="en-CA" sz="2000" b="0" baseline="30000" dirty="0"/>
                  <a:t>-1 </a:t>
                </a:r>
              </a:p>
              <a:p>
                <a:r>
                  <a:rPr lang="en-CA" sz="2000" dirty="0"/>
                  <a:t>This is the view that maximally discriminates among groups</a:t>
                </a:r>
              </a:p>
              <a:p>
                <a:r>
                  <a:rPr lang="en-CA" sz="2000" b="0" dirty="0"/>
                  <a:t>CD HE plot: vec</a:t>
                </a:r>
                <a:r>
                  <a:rPr lang="en-CA" sz="2000" dirty="0"/>
                  <a:t>tors show structure </a:t>
                </a:r>
                <a:r>
                  <a:rPr lang="en-CA" sz="2000" dirty="0" err="1"/>
                  <a:t>coefs</a:t>
                </a:r>
                <a:r>
                  <a:rPr lang="en-CA" sz="2000" dirty="0"/>
                  <a:t> (correlations) of variables w/ CD dimensions</a:t>
                </a:r>
                <a:endParaRPr lang="en-CA" sz="2000" b="0" dirty="0"/>
              </a:p>
              <a:p>
                <a:pPr marL="0" indent="0">
                  <a:buNone/>
                </a:pPr>
                <a:endParaRPr lang="en-CA" sz="2400" baseline="-250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E06A756-658D-C8F2-6A93-03A89E7F7B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1752600"/>
              </a:xfrm>
              <a:blipFill>
                <a:blip r:embed="rId3"/>
                <a:stretch>
                  <a:fillRect l="-889" t="-7317" b="-13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6BFC25-DA19-EC4F-4AED-BC5CF5636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5628D6-2D2E-935C-F902-C312DE871F31}"/>
              </a:ext>
            </a:extLst>
          </p:cNvPr>
          <p:cNvGrpSpPr/>
          <p:nvPr/>
        </p:nvGrpSpPr>
        <p:grpSpPr>
          <a:xfrm>
            <a:off x="609600" y="2992864"/>
            <a:ext cx="3848098" cy="3383278"/>
            <a:chOff x="609600" y="3048000"/>
            <a:chExt cx="3848098" cy="338327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244B28-5061-7FF6-14F6-575B97029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3352800"/>
              <a:ext cx="3848098" cy="30784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C2BA2B-B71B-8E52-DB74-8DFFDF3E2BF3}"/>
                </a:ext>
              </a:extLst>
            </p:cNvPr>
            <p:cNvSpPr txBox="1"/>
            <p:nvPr/>
          </p:nvSpPr>
          <p:spPr>
            <a:xfrm>
              <a:off x="990600" y="3048000"/>
              <a:ext cx="335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Biplot of canonical scores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DBA765B-5EB1-2F74-65AC-844ACA9CA564}"/>
              </a:ext>
            </a:extLst>
          </p:cNvPr>
          <p:cNvGrpSpPr/>
          <p:nvPr/>
        </p:nvGrpSpPr>
        <p:grpSpPr>
          <a:xfrm>
            <a:off x="4876800" y="2992864"/>
            <a:ext cx="3848098" cy="3352800"/>
            <a:chOff x="5048252" y="3048000"/>
            <a:chExt cx="3848098" cy="33528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81D13BC-C0F5-D55E-6BED-C228FD386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8252" y="3322322"/>
              <a:ext cx="3848098" cy="307847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A51909-49FE-D007-E4C7-7B434C74E9FB}"/>
                </a:ext>
              </a:extLst>
            </p:cNvPr>
            <p:cNvSpPr txBox="1"/>
            <p:nvPr/>
          </p:nvSpPr>
          <p:spPr>
            <a:xfrm>
              <a:off x="5486400" y="3048000"/>
              <a:ext cx="335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HE plot of canonical scores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949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6EABE-CA8A-D871-2813-3FAE042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Unusual data: Influence &amp; leverage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9F7568-9615-E427-D1B3-2891AA80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graph with red and blue circles&#10;&#10;Description automatically generated">
            <a:extLst>
              <a:ext uri="{FF2B5EF4-FFF2-40B4-BE49-F238E27FC236}">
                <a16:creationId xmlns:a16="http://schemas.microsoft.com/office/drawing/2014/main" id="{89B229CB-0B9B-6649-DD66-7737EE2DB0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12189"/>
            <a:ext cx="5257806" cy="3755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E0061D-C68D-FEDE-78EC-50BD4A0331FB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“Unusual” observations can have dramatic effects on least-squares estimates in linear models</a:t>
            </a:r>
          </a:p>
          <a:p>
            <a:r>
              <a:rPr lang="en-CA" dirty="0"/>
              <a:t>The leverage-influence quartet illustrates the impact of adding one additional point</a:t>
            </a:r>
          </a:p>
          <a:p>
            <a:r>
              <a:rPr lang="en-CA" dirty="0"/>
              <a:t>What “harms” the fitted model?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A9611D-9AF8-C5F5-791D-F3E3BD481D8B}"/>
              </a:ext>
            </a:extLst>
          </p:cNvPr>
          <p:cNvSpPr txBox="1"/>
          <p:nvPr/>
        </p:nvSpPr>
        <p:spPr>
          <a:xfrm>
            <a:off x="5867400" y="2819400"/>
            <a:ext cx="266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1: OK</a:t>
            </a:r>
          </a:p>
          <a:p>
            <a:r>
              <a:rPr lang="en-CA" dirty="0"/>
              <a:t>2: Outlier on y- no harm</a:t>
            </a:r>
          </a:p>
          <a:p>
            <a:r>
              <a:rPr lang="en-CA" dirty="0"/>
              <a:t>3: Outlier on x- no harm</a:t>
            </a:r>
          </a:p>
          <a:p>
            <a:r>
              <a:rPr lang="en-CA" dirty="0"/>
              <a:t>4: Outlier on both- </a:t>
            </a:r>
            <a:r>
              <a:rPr lang="en-CA" dirty="0">
                <a:solidFill>
                  <a:srgbClr val="FF0000"/>
                </a:solidFill>
              </a:rPr>
              <a:t>BAD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37C225-19CC-C986-91F6-73B2B9A6BEF4}"/>
              </a:ext>
            </a:extLst>
          </p:cNvPr>
          <p:cNvSpPr txBox="1"/>
          <p:nvPr/>
        </p:nvSpPr>
        <p:spPr>
          <a:xfrm>
            <a:off x="5867400" y="4191000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Heuristic formula:</a:t>
            </a:r>
          </a:p>
          <a:p>
            <a:r>
              <a:rPr lang="en-CA" dirty="0"/>
              <a:t>Influence = X leverage × Y residual</a:t>
            </a:r>
          </a:p>
        </p:txBody>
      </p:sp>
    </p:spTree>
    <p:extLst>
      <p:ext uri="{BB962C8B-B14F-4D97-AF65-F5344CB8AC3E}">
        <p14:creationId xmlns:p14="http://schemas.microsoft.com/office/powerpoint/2010/main" val="3620020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B7F18-A358-7463-EAF8-F3C5FD1DE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Unusual data: precision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2938A7-3E1E-85D6-2525-6EFD9A643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6AA4C641-B9B5-8E45-E090-1DD07D398D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2" y="2057391"/>
            <a:ext cx="6400813" cy="4572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CFAE85-EEC4-B892-A6F1-7CCB6CAB3C9F}"/>
              </a:ext>
            </a:extLst>
          </p:cNvPr>
          <p:cNvSpPr txBox="1"/>
          <p:nvPr/>
        </p:nvSpPr>
        <p:spPr>
          <a:xfrm>
            <a:off x="452582" y="12192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Unusual points also affect precision of estimates, as shown by data ellipses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FF"/>
                </a:solidFill>
              </a:rPr>
              <a:t>O</a:t>
            </a:r>
            <a:r>
              <a:rPr lang="en-CA" dirty="0"/>
              <a:t>: no bias, but increases std.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6400"/>
                </a:solidFill>
              </a:rPr>
              <a:t>L</a:t>
            </a:r>
            <a:r>
              <a:rPr lang="en-CA" dirty="0"/>
              <a:t>: decreases std. error (“good leverage” point)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FF0000"/>
                </a:solidFill>
              </a:rPr>
              <a:t>OL</a:t>
            </a:r>
            <a:r>
              <a:rPr lang="en-CA" dirty="0"/>
              <a:t>: biases slope &amp; increases std. error</a:t>
            </a:r>
          </a:p>
          <a:p>
            <a:endParaRPr lang="en-CA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D16D24A-4B16-AD00-A21E-028B8766538A}"/>
              </a:ext>
            </a:extLst>
          </p:cNvPr>
          <p:cNvCxnSpPr/>
          <p:nvPr/>
        </p:nvCxnSpPr>
        <p:spPr>
          <a:xfrm flipV="1">
            <a:off x="2819400" y="3048000"/>
            <a:ext cx="0" cy="685800"/>
          </a:xfrm>
          <a:prstGeom prst="straightConnector1">
            <a:avLst/>
          </a:prstGeom>
          <a:ln w="317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32A976-BEEE-4BF8-C533-B6A0309B1362}"/>
              </a:ext>
            </a:extLst>
          </p:cNvPr>
          <p:cNvCxnSpPr>
            <a:cxnSpLocks/>
          </p:cNvCxnSpPr>
          <p:nvPr/>
        </p:nvCxnSpPr>
        <p:spPr>
          <a:xfrm flipH="1">
            <a:off x="5257800" y="2971800"/>
            <a:ext cx="762000" cy="381000"/>
          </a:xfrm>
          <a:prstGeom prst="straightConnector1">
            <a:avLst/>
          </a:prstGeom>
          <a:ln w="28575">
            <a:solidFill>
              <a:srgbClr val="0064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52342E9-A00E-D2E7-426D-8D15A6AFD145}"/>
              </a:ext>
            </a:extLst>
          </p:cNvPr>
          <p:cNvCxnSpPr/>
          <p:nvPr/>
        </p:nvCxnSpPr>
        <p:spPr>
          <a:xfrm flipH="1" flipV="1">
            <a:off x="4495800" y="4800600"/>
            <a:ext cx="914400" cy="685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99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B13CE-EBE2-C370-A7CF-BFD2F42A7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Multivariate influence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728EED-BCE5-07EA-2B20-67B805D19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45A2BF-237B-5A91-E0BF-E49818521BF7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How can we extend this to a MLM with multiple responses?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032E76-4C2C-ACD4-B397-D770D38A603F}"/>
              </a:ext>
            </a:extLst>
          </p:cNvPr>
          <p:cNvSpPr txBox="1"/>
          <p:nvPr/>
        </p:nvSpPr>
        <p:spPr>
          <a:xfrm>
            <a:off x="533400" y="1828800"/>
            <a:ext cx="81534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 </a:t>
            </a:r>
            <a:r>
              <a:rPr lang="es-ES" dirty="0" err="1"/>
              <a:t>mymlm</a:t>
            </a:r>
            <a:r>
              <a:rPr lang="es-ES" dirty="0"/>
              <a:t> &lt;- lm( </a:t>
            </a:r>
            <a:r>
              <a:rPr lang="es-ES" dirty="0" err="1"/>
              <a:t>cbind</a:t>
            </a:r>
            <a:r>
              <a:rPr lang="es-ES" dirty="0"/>
              <a:t>(y1, y2, y3) ~ x1 + x2 + x3, data=</a:t>
            </a:r>
            <a:r>
              <a:rPr lang="es-ES" dirty="0" err="1"/>
              <a:t>mydata</a:t>
            </a:r>
            <a:r>
              <a:rPr lang="es-ES" dirty="0"/>
              <a:t>)</a:t>
            </a:r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5FE7B5-0451-05B8-FE99-328F5236F9F2}"/>
              </a:ext>
            </a:extLst>
          </p:cNvPr>
          <p:cNvSpPr txBox="1"/>
          <p:nvPr/>
        </p:nvSpPr>
        <p:spPr>
          <a:xfrm>
            <a:off x="533400" y="2590800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and then get useful diagnostics and plots with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5C05F-B13C-56D9-98EE-061F7FC356E8}"/>
              </a:ext>
            </a:extLst>
          </p:cNvPr>
          <p:cNvSpPr txBox="1"/>
          <p:nvPr/>
        </p:nvSpPr>
        <p:spPr>
          <a:xfrm>
            <a:off x="685800" y="3200400"/>
            <a:ext cx="80010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influence(</a:t>
            </a:r>
            <a:r>
              <a:rPr lang="en-CA" dirty="0" err="1"/>
              <a:t>mymlm</a:t>
            </a:r>
            <a:r>
              <a:rPr lang="en-CA" dirty="0"/>
              <a:t>)</a:t>
            </a:r>
          </a:p>
          <a:p>
            <a:r>
              <a:rPr lang="en-CA" dirty="0" err="1"/>
              <a:t>hatvalues</a:t>
            </a:r>
            <a:r>
              <a:rPr lang="en-CA" dirty="0"/>
              <a:t>(</a:t>
            </a:r>
            <a:r>
              <a:rPr lang="en-CA" dirty="0" err="1"/>
              <a:t>mymlm</a:t>
            </a:r>
            <a:r>
              <a:rPr lang="en-CA" dirty="0"/>
              <a:t>)</a:t>
            </a:r>
          </a:p>
          <a:p>
            <a:r>
              <a:rPr lang="en-CA" dirty="0" err="1"/>
              <a:t>influencePlot</a:t>
            </a:r>
            <a:r>
              <a:rPr lang="en-CA" dirty="0"/>
              <a:t>(</a:t>
            </a:r>
            <a:r>
              <a:rPr lang="en-CA" dirty="0" err="1"/>
              <a:t>mymlm</a:t>
            </a:r>
            <a:r>
              <a:rPr lang="en-CA" dirty="0"/>
              <a:t>, ...) </a:t>
            </a:r>
          </a:p>
        </p:txBody>
      </p:sp>
    </p:spTree>
    <p:extLst>
      <p:ext uri="{BB962C8B-B14F-4D97-AF65-F5344CB8AC3E}">
        <p14:creationId xmlns:p14="http://schemas.microsoft.com/office/powerpoint/2010/main" val="24097840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FDCB0-175A-82ED-40AA-BD11DCA29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Multivariate influence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39C336-E91D-F71C-A19A-1DE3662BD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137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2C47B86E-8A3F-25C2-8209-DEAA2DD14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Process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E1EDA8-15F4-4FF8-08C5-86593F4D0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95E8040-54B3-90FC-B844-C0DB8F36F210}"/>
              </a:ext>
            </a:extLst>
          </p:cNvPr>
          <p:cNvGrpSpPr/>
          <p:nvPr/>
        </p:nvGrpSpPr>
        <p:grpSpPr>
          <a:xfrm>
            <a:off x="457200" y="1143000"/>
            <a:ext cx="8229600" cy="2000250"/>
            <a:chOff x="457200" y="1143000"/>
            <a:chExt cx="8229600" cy="2000250"/>
          </a:xfrm>
        </p:grpSpPr>
        <p:pic>
          <p:nvPicPr>
            <p:cNvPr id="29" name="Picture 28" descr="A diagram of a model&#10;&#10;Description automatically generated">
              <a:extLst>
                <a:ext uri="{FF2B5EF4-FFF2-40B4-BE49-F238E27FC236}">
                  <a16:creationId xmlns:a16="http://schemas.microsoft.com/office/drawing/2014/main" id="{A9148522-2A44-2870-FE4E-0AD8311C6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1800" y="1143000"/>
              <a:ext cx="5715000" cy="200025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CCA652-58DB-E086-54D1-26FFD9D0510A}"/>
                </a:ext>
              </a:extLst>
            </p:cNvPr>
            <p:cNvSpPr txBox="1"/>
            <p:nvPr/>
          </p:nvSpPr>
          <p:spPr>
            <a:xfrm>
              <a:off x="457200" y="1524000"/>
              <a:ext cx="2057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/>
                <a:t>Data analysis (</a:t>
              </a:r>
              <a:r>
                <a:rPr lang="en-CA" sz="2400" dirty="0" err="1"/>
                <a:t>Tidyverse</a:t>
              </a:r>
              <a:r>
                <a:rPr lang="en-CA" sz="2400" dirty="0"/>
                <a:t>)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AA9185B-B068-7A69-CCD8-33ED849EE343}"/>
              </a:ext>
            </a:extLst>
          </p:cNvPr>
          <p:cNvGrpSpPr/>
          <p:nvPr/>
        </p:nvGrpSpPr>
        <p:grpSpPr>
          <a:xfrm>
            <a:off x="469490" y="3429000"/>
            <a:ext cx="8217310" cy="3200400"/>
            <a:chOff x="469490" y="3429000"/>
            <a:chExt cx="8217310" cy="320040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9EC8DB5-4848-FF48-BB9B-BBECF56F58F2}"/>
                </a:ext>
              </a:extLst>
            </p:cNvPr>
            <p:cNvSpPr/>
            <p:nvPr/>
          </p:nvSpPr>
          <p:spPr>
            <a:xfrm>
              <a:off x="4191000" y="4343400"/>
              <a:ext cx="2609849" cy="1979082"/>
            </a:xfrm>
            <a:prstGeom prst="roundRect">
              <a:avLst/>
            </a:prstGeom>
            <a:solidFill>
              <a:schemeClr val="tx2">
                <a:lumMod val="20000"/>
                <a:lumOff val="80000"/>
                <a:alpha val="4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32A22B7-5E1D-51F9-C325-3AE3D0EDE94F}"/>
                </a:ext>
              </a:extLst>
            </p:cNvPr>
            <p:cNvSpPr txBox="1"/>
            <p:nvPr/>
          </p:nvSpPr>
          <p:spPr>
            <a:xfrm>
              <a:off x="1524000" y="4126468"/>
              <a:ext cx="914400" cy="369332"/>
            </a:xfrm>
            <a:prstGeom prst="rect">
              <a:avLst/>
            </a:prstGeom>
            <a:solidFill>
              <a:schemeClr val="bg2">
                <a:lumMod val="90000"/>
                <a:alpha val="3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Idea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F3D0BEA-B56E-7130-B83E-B8B2297DD3CA}"/>
                </a:ext>
              </a:extLst>
            </p:cNvPr>
            <p:cNvSpPr txBox="1"/>
            <p:nvPr/>
          </p:nvSpPr>
          <p:spPr>
            <a:xfrm>
              <a:off x="2155415" y="4754434"/>
              <a:ext cx="914400" cy="369332"/>
            </a:xfrm>
            <a:prstGeom prst="rect">
              <a:avLst/>
            </a:prstGeom>
            <a:solidFill>
              <a:schemeClr val="bg2">
                <a:lumMod val="90000"/>
                <a:alpha val="4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Outline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4C6126-6B61-6575-68EB-A6434733F62C}"/>
                </a:ext>
              </a:extLst>
            </p:cNvPr>
            <p:cNvSpPr txBox="1"/>
            <p:nvPr/>
          </p:nvSpPr>
          <p:spPr>
            <a:xfrm>
              <a:off x="3276600" y="5105400"/>
              <a:ext cx="914400" cy="369332"/>
            </a:xfrm>
            <a:prstGeom prst="rect">
              <a:avLst/>
            </a:prstGeom>
            <a:solidFill>
              <a:schemeClr val="bg2">
                <a:lumMod val="90000"/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Intro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039571C-6D5B-14DC-D8A2-99BCC8082F4F}"/>
                </a:ext>
              </a:extLst>
            </p:cNvPr>
            <p:cNvSpPr txBox="1"/>
            <p:nvPr/>
          </p:nvSpPr>
          <p:spPr>
            <a:xfrm>
              <a:off x="4419600" y="4343400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Example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4A802B-74BF-800F-C107-A0D9E15DC15B}"/>
                </a:ext>
              </a:extLst>
            </p:cNvPr>
            <p:cNvSpPr txBox="1"/>
            <p:nvPr/>
          </p:nvSpPr>
          <p:spPr>
            <a:xfrm>
              <a:off x="5638800" y="4615934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Visualize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8FA9BF-1908-95D2-7E7D-09FAB55C195C}"/>
                </a:ext>
              </a:extLst>
            </p:cNvPr>
            <p:cNvSpPr txBox="1"/>
            <p:nvPr/>
          </p:nvSpPr>
          <p:spPr>
            <a:xfrm>
              <a:off x="4419600" y="5676152"/>
              <a:ext cx="1447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Tweak code, revise pkgs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E5EBE30-65D1-945E-B534-F43ED5170BA1}"/>
                </a:ext>
              </a:extLst>
            </p:cNvPr>
            <p:cNvSpPr txBox="1"/>
            <p:nvPr/>
          </p:nvSpPr>
          <p:spPr>
            <a:xfrm>
              <a:off x="7696200" y="4966900"/>
              <a:ext cx="914400" cy="646331"/>
            </a:xfrm>
            <a:prstGeom prst="rect">
              <a:avLst/>
            </a:prstGeom>
            <a:solidFill>
              <a:schemeClr val="bg2">
                <a:lumMod val="90000"/>
                <a:alpha val="9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Finish writing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B63F54-9CD1-632B-DF53-F69DD6DDCE48}"/>
                </a:ext>
              </a:extLst>
            </p:cNvPr>
            <p:cNvSpPr txBox="1"/>
            <p:nvPr/>
          </p:nvSpPr>
          <p:spPr>
            <a:xfrm>
              <a:off x="5829300" y="5326485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Write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707C0B1-51A4-9C8F-F8BC-AD7D01D600BE}"/>
                </a:ext>
              </a:extLst>
            </p:cNvPr>
            <p:cNvCxnSpPr/>
            <p:nvPr/>
          </p:nvCxnSpPr>
          <p:spPr>
            <a:xfrm>
              <a:off x="2133600" y="4495800"/>
              <a:ext cx="304800" cy="216932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AB89A4-4724-F165-24A7-61A01340DDA4}"/>
                </a:ext>
              </a:extLst>
            </p:cNvPr>
            <p:cNvCxnSpPr>
              <a:cxnSpLocks/>
              <a:stCxn id="4" idx="2"/>
              <a:endCxn id="5" idx="1"/>
            </p:cNvCxnSpPr>
            <p:nvPr/>
          </p:nvCxnSpPr>
          <p:spPr>
            <a:xfrm>
              <a:off x="2612615" y="5123766"/>
              <a:ext cx="663985" cy="16630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46233E8-EBE4-A70A-465F-8F02EA5ED9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4800" y="4648200"/>
              <a:ext cx="685800" cy="64770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407CD25-1FF1-3C7B-D878-AB917A555F89}"/>
                </a:ext>
              </a:extLst>
            </p:cNvPr>
            <p:cNvCxnSpPr/>
            <p:nvPr/>
          </p:nvCxnSpPr>
          <p:spPr>
            <a:xfrm>
              <a:off x="5486399" y="4542341"/>
              <a:ext cx="342901" cy="170391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7678B19-7569-2675-8E58-A3BE71EF909C}"/>
                </a:ext>
              </a:extLst>
            </p:cNvPr>
            <p:cNvCxnSpPr/>
            <p:nvPr/>
          </p:nvCxnSpPr>
          <p:spPr>
            <a:xfrm>
              <a:off x="6248400" y="4940869"/>
              <a:ext cx="0" cy="424649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6DEF65A-7EBF-67BD-3AF1-9F678F7D2974}"/>
                </a:ext>
              </a:extLst>
            </p:cNvPr>
            <p:cNvCxnSpPr/>
            <p:nvPr/>
          </p:nvCxnSpPr>
          <p:spPr>
            <a:xfrm flipH="1">
              <a:off x="5829300" y="5695817"/>
              <a:ext cx="457200" cy="30350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A0EE553-6126-1680-5811-145A6CA55AEE}"/>
                </a:ext>
              </a:extLst>
            </p:cNvPr>
            <p:cNvCxnSpPr/>
            <p:nvPr/>
          </p:nvCxnSpPr>
          <p:spPr>
            <a:xfrm flipV="1">
              <a:off x="4895850" y="4726131"/>
              <a:ext cx="0" cy="1019639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859AE89-9256-7008-15F4-94989D43509D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6800849" y="5290065"/>
              <a:ext cx="857251" cy="0"/>
            </a:xfrm>
            <a:prstGeom prst="straightConnector1">
              <a:avLst/>
            </a:prstGeom>
            <a:ln w="444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CADA0AE-3885-4109-552F-DC3B6A7781B2}"/>
                </a:ext>
              </a:extLst>
            </p:cNvPr>
            <p:cNvSpPr txBox="1"/>
            <p:nvPr/>
          </p:nvSpPr>
          <p:spPr>
            <a:xfrm>
              <a:off x="469490" y="3429000"/>
              <a:ext cx="1752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/>
                <a:t>Book writing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BFA997A1-6BA6-4FE8-3B31-8E8CF739B208}"/>
                </a:ext>
              </a:extLst>
            </p:cNvPr>
            <p:cNvSpPr/>
            <p:nvPr/>
          </p:nvSpPr>
          <p:spPr>
            <a:xfrm>
              <a:off x="1219200" y="3890665"/>
              <a:ext cx="7467600" cy="2738735"/>
            </a:xfrm>
            <a:custGeom>
              <a:avLst/>
              <a:gdLst>
                <a:gd name="connsiteX0" fmla="*/ 0 w 7467600"/>
                <a:gd name="connsiteY0" fmla="*/ 299152 h 2738735"/>
                <a:gd name="connsiteX1" fmla="*/ 299152 w 7467600"/>
                <a:gd name="connsiteY1" fmla="*/ 0 h 2738735"/>
                <a:gd name="connsiteX2" fmla="*/ 1008979 w 7467600"/>
                <a:gd name="connsiteY2" fmla="*/ 0 h 2738735"/>
                <a:gd name="connsiteX3" fmla="*/ 1512728 w 7467600"/>
                <a:gd name="connsiteY3" fmla="*/ 0 h 2738735"/>
                <a:gd name="connsiteX4" fmla="*/ 1947783 w 7467600"/>
                <a:gd name="connsiteY4" fmla="*/ 0 h 2738735"/>
                <a:gd name="connsiteX5" fmla="*/ 2588917 w 7467600"/>
                <a:gd name="connsiteY5" fmla="*/ 0 h 2738735"/>
                <a:gd name="connsiteX6" fmla="*/ 3092666 w 7467600"/>
                <a:gd name="connsiteY6" fmla="*/ 0 h 2738735"/>
                <a:gd name="connsiteX7" fmla="*/ 3802493 w 7467600"/>
                <a:gd name="connsiteY7" fmla="*/ 0 h 2738735"/>
                <a:gd name="connsiteX8" fmla="*/ 4237548 w 7467600"/>
                <a:gd name="connsiteY8" fmla="*/ 0 h 2738735"/>
                <a:gd name="connsiteX9" fmla="*/ 4947376 w 7467600"/>
                <a:gd name="connsiteY9" fmla="*/ 0 h 2738735"/>
                <a:gd name="connsiteX10" fmla="*/ 5313738 w 7467600"/>
                <a:gd name="connsiteY10" fmla="*/ 0 h 2738735"/>
                <a:gd name="connsiteX11" fmla="*/ 5886179 w 7467600"/>
                <a:gd name="connsiteY11" fmla="*/ 0 h 2738735"/>
                <a:gd name="connsiteX12" fmla="*/ 6458621 w 7467600"/>
                <a:gd name="connsiteY12" fmla="*/ 0 h 2738735"/>
                <a:gd name="connsiteX13" fmla="*/ 7168448 w 7467600"/>
                <a:gd name="connsiteY13" fmla="*/ 0 h 2738735"/>
                <a:gd name="connsiteX14" fmla="*/ 7467600 w 7467600"/>
                <a:gd name="connsiteY14" fmla="*/ 299152 h 2738735"/>
                <a:gd name="connsiteX15" fmla="*/ 7467600 w 7467600"/>
                <a:gd name="connsiteY15" fmla="*/ 834260 h 2738735"/>
                <a:gd name="connsiteX16" fmla="*/ 7467600 w 7467600"/>
                <a:gd name="connsiteY16" fmla="*/ 1369368 h 2738735"/>
                <a:gd name="connsiteX17" fmla="*/ 7467600 w 7467600"/>
                <a:gd name="connsiteY17" fmla="*/ 1947284 h 2738735"/>
                <a:gd name="connsiteX18" fmla="*/ 7467600 w 7467600"/>
                <a:gd name="connsiteY18" fmla="*/ 2439583 h 2738735"/>
                <a:gd name="connsiteX19" fmla="*/ 7168448 w 7467600"/>
                <a:gd name="connsiteY19" fmla="*/ 2738735 h 2738735"/>
                <a:gd name="connsiteX20" fmla="*/ 6733393 w 7467600"/>
                <a:gd name="connsiteY20" fmla="*/ 2738735 h 2738735"/>
                <a:gd name="connsiteX21" fmla="*/ 6160951 w 7467600"/>
                <a:gd name="connsiteY21" fmla="*/ 2738735 h 2738735"/>
                <a:gd name="connsiteX22" fmla="*/ 5725896 w 7467600"/>
                <a:gd name="connsiteY22" fmla="*/ 2738735 h 2738735"/>
                <a:gd name="connsiteX23" fmla="*/ 5153455 w 7467600"/>
                <a:gd name="connsiteY23" fmla="*/ 2738735 h 2738735"/>
                <a:gd name="connsiteX24" fmla="*/ 4787092 w 7467600"/>
                <a:gd name="connsiteY24" fmla="*/ 2738735 h 2738735"/>
                <a:gd name="connsiteX25" fmla="*/ 4420730 w 7467600"/>
                <a:gd name="connsiteY25" fmla="*/ 2738735 h 2738735"/>
                <a:gd name="connsiteX26" fmla="*/ 3848288 w 7467600"/>
                <a:gd name="connsiteY26" fmla="*/ 2738735 h 2738735"/>
                <a:gd name="connsiteX27" fmla="*/ 3413233 w 7467600"/>
                <a:gd name="connsiteY27" fmla="*/ 2738735 h 2738735"/>
                <a:gd name="connsiteX28" fmla="*/ 2772099 w 7467600"/>
                <a:gd name="connsiteY28" fmla="*/ 2738735 h 2738735"/>
                <a:gd name="connsiteX29" fmla="*/ 2337043 w 7467600"/>
                <a:gd name="connsiteY29" fmla="*/ 2738735 h 2738735"/>
                <a:gd name="connsiteX30" fmla="*/ 1695909 w 7467600"/>
                <a:gd name="connsiteY30" fmla="*/ 2738735 h 2738735"/>
                <a:gd name="connsiteX31" fmla="*/ 1329546 w 7467600"/>
                <a:gd name="connsiteY31" fmla="*/ 2738735 h 2738735"/>
                <a:gd name="connsiteX32" fmla="*/ 299152 w 7467600"/>
                <a:gd name="connsiteY32" fmla="*/ 2738735 h 2738735"/>
                <a:gd name="connsiteX33" fmla="*/ 0 w 7467600"/>
                <a:gd name="connsiteY33" fmla="*/ 2439583 h 2738735"/>
                <a:gd name="connsiteX34" fmla="*/ 0 w 7467600"/>
                <a:gd name="connsiteY34" fmla="*/ 1904475 h 2738735"/>
                <a:gd name="connsiteX35" fmla="*/ 0 w 7467600"/>
                <a:gd name="connsiteY35" fmla="*/ 1347963 h 2738735"/>
                <a:gd name="connsiteX36" fmla="*/ 0 w 7467600"/>
                <a:gd name="connsiteY36" fmla="*/ 855664 h 2738735"/>
                <a:gd name="connsiteX37" fmla="*/ 0 w 7467600"/>
                <a:gd name="connsiteY37" fmla="*/ 299152 h 2738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467600" h="2738735" extrusionOk="0">
                  <a:moveTo>
                    <a:pt x="0" y="299152"/>
                  </a:moveTo>
                  <a:cubicBezTo>
                    <a:pt x="-13744" y="125458"/>
                    <a:pt x="128683" y="1971"/>
                    <a:pt x="299152" y="0"/>
                  </a:cubicBezTo>
                  <a:cubicBezTo>
                    <a:pt x="483213" y="-1938"/>
                    <a:pt x="815696" y="13814"/>
                    <a:pt x="1008979" y="0"/>
                  </a:cubicBezTo>
                  <a:cubicBezTo>
                    <a:pt x="1202262" y="-13814"/>
                    <a:pt x="1333550" y="11413"/>
                    <a:pt x="1512728" y="0"/>
                  </a:cubicBezTo>
                  <a:cubicBezTo>
                    <a:pt x="1691906" y="-11413"/>
                    <a:pt x="1848151" y="23230"/>
                    <a:pt x="1947783" y="0"/>
                  </a:cubicBezTo>
                  <a:cubicBezTo>
                    <a:pt x="2047415" y="-23230"/>
                    <a:pt x="2408289" y="50519"/>
                    <a:pt x="2588917" y="0"/>
                  </a:cubicBezTo>
                  <a:cubicBezTo>
                    <a:pt x="2769545" y="-50519"/>
                    <a:pt x="2940048" y="11553"/>
                    <a:pt x="3092666" y="0"/>
                  </a:cubicBezTo>
                  <a:cubicBezTo>
                    <a:pt x="3245284" y="-11553"/>
                    <a:pt x="3649683" y="62174"/>
                    <a:pt x="3802493" y="0"/>
                  </a:cubicBezTo>
                  <a:cubicBezTo>
                    <a:pt x="3955303" y="-62174"/>
                    <a:pt x="4100764" y="33033"/>
                    <a:pt x="4237548" y="0"/>
                  </a:cubicBezTo>
                  <a:cubicBezTo>
                    <a:pt x="4374332" y="-33033"/>
                    <a:pt x="4648295" y="32142"/>
                    <a:pt x="4947376" y="0"/>
                  </a:cubicBezTo>
                  <a:cubicBezTo>
                    <a:pt x="5246457" y="-32142"/>
                    <a:pt x="5176896" y="18128"/>
                    <a:pt x="5313738" y="0"/>
                  </a:cubicBezTo>
                  <a:cubicBezTo>
                    <a:pt x="5450580" y="-18128"/>
                    <a:pt x="5669878" y="32923"/>
                    <a:pt x="5886179" y="0"/>
                  </a:cubicBezTo>
                  <a:cubicBezTo>
                    <a:pt x="6102480" y="-32923"/>
                    <a:pt x="6223679" y="53314"/>
                    <a:pt x="6458621" y="0"/>
                  </a:cubicBezTo>
                  <a:cubicBezTo>
                    <a:pt x="6693563" y="-53314"/>
                    <a:pt x="6843332" y="45291"/>
                    <a:pt x="7168448" y="0"/>
                  </a:cubicBezTo>
                  <a:cubicBezTo>
                    <a:pt x="7335909" y="2748"/>
                    <a:pt x="7489614" y="114661"/>
                    <a:pt x="7467600" y="299152"/>
                  </a:cubicBezTo>
                  <a:cubicBezTo>
                    <a:pt x="7470300" y="504187"/>
                    <a:pt x="7433918" y="703423"/>
                    <a:pt x="7467600" y="834260"/>
                  </a:cubicBezTo>
                  <a:cubicBezTo>
                    <a:pt x="7501282" y="965097"/>
                    <a:pt x="7442525" y="1151635"/>
                    <a:pt x="7467600" y="1369368"/>
                  </a:cubicBezTo>
                  <a:cubicBezTo>
                    <a:pt x="7492675" y="1587101"/>
                    <a:pt x="7415207" y="1683497"/>
                    <a:pt x="7467600" y="1947284"/>
                  </a:cubicBezTo>
                  <a:cubicBezTo>
                    <a:pt x="7519993" y="2211071"/>
                    <a:pt x="7415217" y="2332629"/>
                    <a:pt x="7467600" y="2439583"/>
                  </a:cubicBezTo>
                  <a:cubicBezTo>
                    <a:pt x="7447758" y="2640279"/>
                    <a:pt x="7349489" y="2750493"/>
                    <a:pt x="7168448" y="2738735"/>
                  </a:cubicBezTo>
                  <a:cubicBezTo>
                    <a:pt x="7069939" y="2787600"/>
                    <a:pt x="6865280" y="2689821"/>
                    <a:pt x="6733393" y="2738735"/>
                  </a:cubicBezTo>
                  <a:cubicBezTo>
                    <a:pt x="6601507" y="2787649"/>
                    <a:pt x="6315066" y="2722964"/>
                    <a:pt x="6160951" y="2738735"/>
                  </a:cubicBezTo>
                  <a:cubicBezTo>
                    <a:pt x="6006836" y="2754506"/>
                    <a:pt x="5872737" y="2723876"/>
                    <a:pt x="5725896" y="2738735"/>
                  </a:cubicBezTo>
                  <a:cubicBezTo>
                    <a:pt x="5579055" y="2753594"/>
                    <a:pt x="5389973" y="2693339"/>
                    <a:pt x="5153455" y="2738735"/>
                  </a:cubicBezTo>
                  <a:cubicBezTo>
                    <a:pt x="4916937" y="2784131"/>
                    <a:pt x="4869288" y="2700023"/>
                    <a:pt x="4787092" y="2738735"/>
                  </a:cubicBezTo>
                  <a:cubicBezTo>
                    <a:pt x="4704896" y="2777447"/>
                    <a:pt x="4529374" y="2712492"/>
                    <a:pt x="4420730" y="2738735"/>
                  </a:cubicBezTo>
                  <a:cubicBezTo>
                    <a:pt x="4312086" y="2764978"/>
                    <a:pt x="4093516" y="2691892"/>
                    <a:pt x="3848288" y="2738735"/>
                  </a:cubicBezTo>
                  <a:cubicBezTo>
                    <a:pt x="3603060" y="2785578"/>
                    <a:pt x="3573444" y="2687229"/>
                    <a:pt x="3413233" y="2738735"/>
                  </a:cubicBezTo>
                  <a:cubicBezTo>
                    <a:pt x="3253022" y="2790241"/>
                    <a:pt x="3048654" y="2682004"/>
                    <a:pt x="2772099" y="2738735"/>
                  </a:cubicBezTo>
                  <a:cubicBezTo>
                    <a:pt x="2495544" y="2795466"/>
                    <a:pt x="2452864" y="2697310"/>
                    <a:pt x="2337043" y="2738735"/>
                  </a:cubicBezTo>
                  <a:cubicBezTo>
                    <a:pt x="2221222" y="2780160"/>
                    <a:pt x="1857475" y="2709367"/>
                    <a:pt x="1695909" y="2738735"/>
                  </a:cubicBezTo>
                  <a:cubicBezTo>
                    <a:pt x="1534343" y="2768103"/>
                    <a:pt x="1403798" y="2731972"/>
                    <a:pt x="1329546" y="2738735"/>
                  </a:cubicBezTo>
                  <a:cubicBezTo>
                    <a:pt x="1255294" y="2745498"/>
                    <a:pt x="746804" y="2684756"/>
                    <a:pt x="299152" y="2738735"/>
                  </a:cubicBezTo>
                  <a:cubicBezTo>
                    <a:pt x="167966" y="2770292"/>
                    <a:pt x="29662" y="2587065"/>
                    <a:pt x="0" y="2439583"/>
                  </a:cubicBezTo>
                  <a:cubicBezTo>
                    <a:pt x="-16389" y="2235453"/>
                    <a:pt x="63879" y="2012623"/>
                    <a:pt x="0" y="1904475"/>
                  </a:cubicBezTo>
                  <a:cubicBezTo>
                    <a:pt x="-63879" y="1796327"/>
                    <a:pt x="35045" y="1516568"/>
                    <a:pt x="0" y="1347963"/>
                  </a:cubicBezTo>
                  <a:cubicBezTo>
                    <a:pt x="-35045" y="1179358"/>
                    <a:pt x="34632" y="974830"/>
                    <a:pt x="0" y="855664"/>
                  </a:cubicBezTo>
                  <a:cubicBezTo>
                    <a:pt x="-34632" y="736498"/>
                    <a:pt x="2249" y="421327"/>
                    <a:pt x="0" y="299152"/>
                  </a:cubicBezTo>
                  <a:close/>
                </a:path>
              </a:pathLst>
            </a:custGeom>
            <a:noFill/>
            <a:ln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10923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48460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7ADD7-3AD3-4417-D23E-2C13A20FD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Topics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58A14-3213-103D-814B-BF85222EC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 LM Family &amp; Friends</a:t>
            </a:r>
          </a:p>
          <a:p>
            <a:r>
              <a:rPr lang="en-CA" dirty="0"/>
              <a:t>Plots for multivariate data</a:t>
            </a:r>
          </a:p>
          <a:p>
            <a:r>
              <a:rPr lang="en-CA" dirty="0"/>
              <a:t>Plots for MLMs</a:t>
            </a:r>
          </a:p>
          <a:p>
            <a:r>
              <a:rPr lang="en-CA" dirty="0"/>
              <a:t>Diagnostic plots for MLMs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D021D-F57C-814D-AB3F-96CA2F665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38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LM family &amp; friends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58334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Models, graphical methods &amp; opportunities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7235825" cy="268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3" descr="C:\Dropbox\Documents\Presentations\AARMS\fig\scatterplo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399" y="4543696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Dropbox\Documents\Presentations\AARMS\fig\symbox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543696"/>
            <a:ext cx="207125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C:\Dropbox\Documents\Presentations\AARMS\fig\prestige3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563290"/>
            <a:ext cx="2106256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63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LM family &amp; friends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58334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Models, graphical methods &amp; opportunities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7235825" cy="268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 descr="C:\Dropbox\Documents\Presentations\AARMS\fig\mosai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717" y="4404360"/>
            <a:ext cx="202692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Dropbox\Documents\Presentations\AARMS\fig\berk4f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853" y="4572000"/>
            <a:ext cx="2121694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053" y="4404360"/>
            <a:ext cx="2438096" cy="235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78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LM family &amp; friends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58334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Models, graphical methods &amp; opportunities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7235825" cy="268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 descr="C:\Dropbox\Documents\Presentations\AARMS\fig\emp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337" y="4572000"/>
            <a:ext cx="2035158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4575859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Today: HE plots &amp; related methods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2F50953-8F3D-C7DF-E7A0-F81352E614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30004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7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-Graphics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>
          <a:solidFill>
            <a:srgbClr val="FF0000"/>
          </a:solidFill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4279</TotalTime>
  <Words>2606</Words>
  <Application>Microsoft Office PowerPoint</Application>
  <PresentationFormat>On-screen Show (4:3)</PresentationFormat>
  <Paragraphs>385</Paragraphs>
  <Slides>44</Slides>
  <Notes>14</Notes>
  <HiddenSlides>1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</vt:lpstr>
      <vt:lpstr>Arial Symbol</vt:lpstr>
      <vt:lpstr>Calibri</vt:lpstr>
      <vt:lpstr>Cambria Math</vt:lpstr>
      <vt:lpstr>Lucida Console</vt:lpstr>
      <vt:lpstr>Symbol</vt:lpstr>
      <vt:lpstr>Wingdings</vt:lpstr>
      <vt:lpstr>R-Graphics3</vt:lpstr>
      <vt:lpstr>Equation</vt:lpstr>
      <vt:lpstr>Visualizing Multivariate Data &amp; Models with R A preview</vt:lpstr>
      <vt:lpstr>PowerPoint Presentation</vt:lpstr>
      <vt:lpstr>PowerPoint Presentation</vt:lpstr>
      <vt:lpstr>Publication goals</vt:lpstr>
      <vt:lpstr>Process</vt:lpstr>
      <vt:lpstr>Topics for today</vt:lpstr>
      <vt:lpstr>The LM family &amp; friends</vt:lpstr>
      <vt:lpstr>The LM family &amp; friends</vt:lpstr>
      <vt:lpstr>The LM family &amp; friends</vt:lpstr>
      <vt:lpstr>The LM family &amp; friends</vt:lpstr>
      <vt:lpstr>Software:          packages</vt:lpstr>
      <vt:lpstr>Plots for data analysis</vt:lpstr>
      <vt:lpstr>Penguins data</vt:lpstr>
      <vt:lpstr>Plots for multivariate data</vt:lpstr>
      <vt:lpstr>Annotated scatterplots</vt:lpstr>
      <vt:lpstr>Non-parametric contours</vt:lpstr>
      <vt:lpstr>Reconnaisance: scatterplot matrices</vt:lpstr>
      <vt:lpstr>Generalized pairs plots</vt:lpstr>
      <vt:lpstr>Parallel coordinates plots</vt:lpstr>
      <vt:lpstr>Animated tours</vt:lpstr>
      <vt:lpstr>Projection example</vt:lpstr>
      <vt:lpstr>Tours</vt:lpstr>
      <vt:lpstr>The tourr package</vt:lpstr>
      <vt:lpstr>Penguin tours</vt:lpstr>
      <vt:lpstr>MLM visualization: Overview</vt:lpstr>
      <vt:lpstr>Data ellipsoids</vt:lpstr>
      <vt:lpstr>Data ellipses: Sufficient visual summary</vt:lpstr>
      <vt:lpstr>HE plots: Visual overview</vt:lpstr>
      <vt:lpstr>HE plots: Visualizing MLM tests</vt:lpstr>
      <vt:lpstr>HE plots: Visualizing MLM tests</vt:lpstr>
      <vt:lpstr>HE pairs() plots</vt:lpstr>
      <vt:lpstr>Visualizing equality of (co)variance </vt:lpstr>
      <vt:lpstr>heplots::covEllipses()</vt:lpstr>
      <vt:lpstr>heplots::covEllipses()</vt:lpstr>
      <vt:lpstr>Box’s M test</vt:lpstr>
      <vt:lpstr>PowerPoint Presentation</vt:lpstr>
      <vt:lpstr>Low-D displays of High-D data</vt:lpstr>
      <vt:lpstr>PCA, CDA &amp; Biplots</vt:lpstr>
      <vt:lpstr>Biplot: The data juicer</vt:lpstr>
      <vt:lpstr>Canonical discriminant plots: The MANOVA juicer</vt:lpstr>
      <vt:lpstr>Unusual data: Influence &amp; leverage</vt:lpstr>
      <vt:lpstr>Unusual data: precision</vt:lpstr>
      <vt:lpstr>Multivariate influence</vt:lpstr>
      <vt:lpstr>Multivariate influence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Psychology of Data Visualization Psych 6135</dc:title>
  <dc:creator>Michael Friendly</dc:creator>
  <cp:lastModifiedBy>Michael L Friendly</cp:lastModifiedBy>
  <cp:revision>32</cp:revision>
  <dcterms:created xsi:type="dcterms:W3CDTF">2017-10-14T20:35:56Z</dcterms:created>
  <dcterms:modified xsi:type="dcterms:W3CDTF">2024-03-06T23:43:11Z</dcterms:modified>
</cp:coreProperties>
</file>